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5"/>
  </p:notesMasterIdLst>
  <p:sldIdLst>
    <p:sldId id="291" r:id="rId2"/>
    <p:sldId id="286" r:id="rId3"/>
    <p:sldId id="383" r:id="rId4"/>
    <p:sldId id="292"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38" r:id="rId19"/>
    <p:sldId id="309" r:id="rId20"/>
    <p:sldId id="311" r:id="rId21"/>
    <p:sldId id="312" r:id="rId22"/>
    <p:sldId id="313" r:id="rId23"/>
    <p:sldId id="314" r:id="rId24"/>
    <p:sldId id="395" r:id="rId25"/>
    <p:sldId id="316" r:id="rId26"/>
    <p:sldId id="396" r:id="rId27"/>
    <p:sldId id="397" r:id="rId28"/>
    <p:sldId id="398" r:id="rId29"/>
    <p:sldId id="315" r:id="rId30"/>
    <p:sldId id="318" r:id="rId31"/>
    <p:sldId id="319" r:id="rId32"/>
    <p:sldId id="321" r:id="rId33"/>
    <p:sldId id="390" r:id="rId34"/>
    <p:sldId id="391" r:id="rId35"/>
    <p:sldId id="389" r:id="rId36"/>
    <p:sldId id="388" r:id="rId37"/>
    <p:sldId id="387" r:id="rId38"/>
    <p:sldId id="322" r:id="rId39"/>
    <p:sldId id="386" r:id="rId40"/>
    <p:sldId id="323" r:id="rId41"/>
    <p:sldId id="384" r:id="rId42"/>
    <p:sldId id="385" r:id="rId43"/>
    <p:sldId id="324" r:id="rId44"/>
    <p:sldId id="325" r:id="rId45"/>
    <p:sldId id="326" r:id="rId46"/>
    <p:sldId id="327" r:id="rId47"/>
    <p:sldId id="351" r:id="rId48"/>
    <p:sldId id="329" r:id="rId49"/>
    <p:sldId id="350" r:id="rId50"/>
    <p:sldId id="339" r:id="rId51"/>
    <p:sldId id="330" r:id="rId52"/>
    <p:sldId id="331" r:id="rId53"/>
    <p:sldId id="399" r:id="rId54"/>
    <p:sldId id="332" r:id="rId55"/>
    <p:sldId id="394" r:id="rId56"/>
    <p:sldId id="400" r:id="rId57"/>
    <p:sldId id="340" r:id="rId58"/>
    <p:sldId id="341" r:id="rId59"/>
    <p:sldId id="342" r:id="rId60"/>
    <p:sldId id="343" r:id="rId61"/>
    <p:sldId id="344" r:id="rId62"/>
    <p:sldId id="345" r:id="rId63"/>
    <p:sldId id="392" r:id="rId64"/>
    <p:sldId id="346" r:id="rId65"/>
    <p:sldId id="347" r:id="rId66"/>
    <p:sldId id="349" r:id="rId67"/>
    <p:sldId id="352" r:id="rId68"/>
    <p:sldId id="353" r:id="rId69"/>
    <p:sldId id="354" r:id="rId70"/>
    <p:sldId id="355" r:id="rId71"/>
    <p:sldId id="356" r:id="rId72"/>
    <p:sldId id="357" r:id="rId73"/>
    <p:sldId id="358" r:id="rId74"/>
    <p:sldId id="401" r:id="rId75"/>
    <p:sldId id="403" r:id="rId76"/>
    <p:sldId id="359" r:id="rId77"/>
    <p:sldId id="402" r:id="rId78"/>
    <p:sldId id="360" r:id="rId79"/>
    <p:sldId id="361" r:id="rId80"/>
    <p:sldId id="362" r:id="rId81"/>
    <p:sldId id="381" r:id="rId82"/>
    <p:sldId id="382" r:id="rId83"/>
    <p:sldId id="38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15C20D-7C36-4873-8262-6C81D01295BC}">
          <p14:sldIdLst>
            <p14:sldId id="291"/>
            <p14:sldId id="286"/>
            <p14:sldId id="383"/>
            <p14:sldId id="292"/>
            <p14:sldId id="296"/>
            <p14:sldId id="297"/>
            <p14:sldId id="298"/>
            <p14:sldId id="299"/>
            <p14:sldId id="300"/>
            <p14:sldId id="301"/>
            <p14:sldId id="302"/>
            <p14:sldId id="303"/>
            <p14:sldId id="304"/>
            <p14:sldId id="305"/>
            <p14:sldId id="306"/>
            <p14:sldId id="307"/>
            <p14:sldId id="308"/>
            <p14:sldId id="338"/>
            <p14:sldId id="309"/>
            <p14:sldId id="311"/>
            <p14:sldId id="312"/>
            <p14:sldId id="313"/>
            <p14:sldId id="314"/>
            <p14:sldId id="395"/>
            <p14:sldId id="316"/>
            <p14:sldId id="396"/>
            <p14:sldId id="397"/>
            <p14:sldId id="398"/>
            <p14:sldId id="315"/>
            <p14:sldId id="318"/>
            <p14:sldId id="319"/>
            <p14:sldId id="321"/>
            <p14:sldId id="390"/>
            <p14:sldId id="391"/>
            <p14:sldId id="389"/>
            <p14:sldId id="388"/>
            <p14:sldId id="387"/>
            <p14:sldId id="322"/>
            <p14:sldId id="386"/>
            <p14:sldId id="323"/>
            <p14:sldId id="384"/>
            <p14:sldId id="385"/>
            <p14:sldId id="324"/>
            <p14:sldId id="325"/>
            <p14:sldId id="326"/>
            <p14:sldId id="327"/>
            <p14:sldId id="351"/>
            <p14:sldId id="329"/>
            <p14:sldId id="350"/>
            <p14:sldId id="339"/>
            <p14:sldId id="330"/>
            <p14:sldId id="331"/>
            <p14:sldId id="399"/>
            <p14:sldId id="332"/>
            <p14:sldId id="394"/>
            <p14:sldId id="400"/>
            <p14:sldId id="340"/>
            <p14:sldId id="341"/>
            <p14:sldId id="342"/>
            <p14:sldId id="343"/>
            <p14:sldId id="344"/>
            <p14:sldId id="345"/>
            <p14:sldId id="392"/>
            <p14:sldId id="346"/>
            <p14:sldId id="347"/>
            <p14:sldId id="349"/>
            <p14:sldId id="352"/>
            <p14:sldId id="353"/>
            <p14:sldId id="354"/>
            <p14:sldId id="355"/>
            <p14:sldId id="356"/>
            <p14:sldId id="357"/>
            <p14:sldId id="358"/>
            <p14:sldId id="401"/>
            <p14:sldId id="403"/>
            <p14:sldId id="359"/>
            <p14:sldId id="402"/>
            <p14:sldId id="360"/>
            <p14:sldId id="361"/>
            <p14:sldId id="362"/>
            <p14:sldId id="381"/>
            <p14:sldId id="382"/>
            <p14:sldId id="3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91" autoAdjust="0"/>
  </p:normalViewPr>
  <p:slideViewPr>
    <p:cSldViewPr>
      <p:cViewPr>
        <p:scale>
          <a:sx n="80" d="100"/>
          <a:sy n="80" d="100"/>
        </p:scale>
        <p:origin x="1116" y="-3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09162B-BF80-40C3-AD9E-19564A7178BC}" type="datetimeFigureOut">
              <a:rPr lang="en-US" smtClean="0"/>
              <a:t>8/14/2019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37AC76-B5B6-4D22-964E-8311652E7560}" type="slidenum">
              <a:rPr lang="en-US" smtClean="0"/>
              <a:t>‹#›</a:t>
            </a:fld>
            <a:endParaRPr lang="en-US"/>
          </a:p>
        </p:txBody>
      </p:sp>
    </p:spTree>
    <p:extLst>
      <p:ext uri="{BB962C8B-B14F-4D97-AF65-F5344CB8AC3E}">
        <p14:creationId xmlns:p14="http://schemas.microsoft.com/office/powerpoint/2010/main" val="30847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jboss.org/hibernate/core/3.3/reference/en/html/mapping.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2</a:t>
            </a:fld>
            <a:endParaRPr lang="en-US"/>
          </a:p>
        </p:txBody>
      </p:sp>
    </p:spTree>
    <p:extLst>
      <p:ext uri="{BB962C8B-B14F-4D97-AF65-F5344CB8AC3E}">
        <p14:creationId xmlns:p14="http://schemas.microsoft.com/office/powerpoint/2010/main" val="1045828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C852F8-A54B-449A-BBD1-1C8558730716}" type="slidenum">
              <a:rPr lang="en-US" smtClean="0"/>
              <a:pPr/>
              <a:t>83</a:t>
            </a:fld>
            <a:endParaRPr lang="en-US"/>
          </a:p>
        </p:txBody>
      </p:sp>
    </p:spTree>
    <p:extLst>
      <p:ext uri="{BB962C8B-B14F-4D97-AF65-F5344CB8AC3E}">
        <p14:creationId xmlns:p14="http://schemas.microsoft.com/office/powerpoint/2010/main" val="11044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a:t>
            </a:r>
          </a:p>
          <a:p>
            <a:r>
              <a:rPr lang="en-US" dirty="0"/>
              <a:t>	Contained persistent package.</a:t>
            </a:r>
            <a:r>
              <a:rPr lang="en-US" baseline="0" dirty="0"/>
              <a:t> It provide at least one no </a:t>
            </a:r>
            <a:r>
              <a:rPr lang="en-US" baseline="0" dirty="0" err="1"/>
              <a:t>argumented</a:t>
            </a:r>
            <a:r>
              <a:rPr lang="en-US" baseline="0" dirty="0"/>
              <a:t> Constructor.</a:t>
            </a:r>
          </a:p>
          <a:p>
            <a:r>
              <a:rPr lang="en-US" baseline="0" dirty="0"/>
              <a:t>	Syntax:</a:t>
            </a:r>
          </a:p>
          <a:p>
            <a:r>
              <a:rPr lang="en-US" baseline="0" dirty="0"/>
              <a:t>		</a:t>
            </a:r>
            <a:r>
              <a:rPr lang="en-US" sz="1200" b="0" i="0" kern="1200" dirty="0">
                <a:solidFill>
                  <a:schemeClr val="tx1"/>
                </a:solidFill>
                <a:effectLst/>
                <a:latin typeface="+mn-lt"/>
                <a:ea typeface="+mn-ea"/>
                <a:cs typeface="+mn-cs"/>
              </a:rPr>
              <a:t>@Entity public class Employee implements Serializable { }</a:t>
            </a:r>
            <a:endParaRPr lang="en-US" baseline="0" dirty="0"/>
          </a:p>
          <a:p>
            <a:endParaRPr lang="en-US" baseline="0" dirty="0"/>
          </a:p>
          <a:p>
            <a:r>
              <a:rPr lang="en-US" baseline="0" dirty="0"/>
              <a:t>@Table</a:t>
            </a:r>
          </a:p>
          <a:p>
            <a:r>
              <a:rPr lang="en-US" baseline="0" dirty="0"/>
              <a:t>	Details of employee or student that persist database. Use the schema and enforce constraints of column.</a:t>
            </a:r>
          </a:p>
          <a:p>
            <a:r>
              <a:rPr lang="en-US" baseline="0" dirty="0"/>
              <a:t>	Syntax:</a:t>
            </a:r>
          </a:p>
          <a:p>
            <a:r>
              <a:rPr lang="en-US" baseline="0" dirty="0"/>
              <a:t>		</a:t>
            </a:r>
            <a:r>
              <a:rPr lang="en-US" sz="1200" b="0" i="0" kern="1200" dirty="0">
                <a:solidFill>
                  <a:schemeClr val="tx1"/>
                </a:solidFill>
                <a:effectLst/>
                <a:latin typeface="+mn-lt"/>
                <a:ea typeface="+mn-ea"/>
                <a:cs typeface="+mn-cs"/>
              </a:rPr>
              <a:t>@Table(name = "employee")</a:t>
            </a:r>
            <a:endParaRPr lang="en-US" baseline="0" dirty="0"/>
          </a:p>
          <a:p>
            <a:endParaRPr lang="en-US" baseline="0" dirty="0"/>
          </a:p>
          <a:p>
            <a:r>
              <a:rPr lang="en-US" baseline="0" dirty="0"/>
              <a:t>@Column</a:t>
            </a:r>
          </a:p>
          <a:p>
            <a:r>
              <a:rPr lang="en-US" baseline="0" dirty="0"/>
              <a:t>	</a:t>
            </a:r>
            <a:r>
              <a:rPr lang="en-US" sz="1200" b="0" i="0" kern="1200" dirty="0">
                <a:solidFill>
                  <a:schemeClr val="tx1"/>
                </a:solidFill>
                <a:effectLst/>
                <a:latin typeface="+mn-lt"/>
                <a:ea typeface="+mn-ea"/>
                <a:cs typeface="+mn-cs"/>
              </a:rPr>
              <a:t>Name attribute of this annotation is used for specifying the table’s column name.</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@Column(name = "</a:t>
            </a:r>
            <a:r>
              <a:rPr lang="en-US" sz="1200" b="0" i="0" kern="1200" dirty="0" err="1">
                <a:solidFill>
                  <a:schemeClr val="tx1"/>
                </a:solidFill>
                <a:effectLst/>
                <a:latin typeface="+mn-lt"/>
                <a:ea typeface="+mn-ea"/>
                <a:cs typeface="+mn-cs"/>
              </a:rPr>
              <a:t>employee_name</a:t>
            </a:r>
            <a:r>
              <a:rPr lang="en-US" sz="1200" b="0" i="0" kern="1200" dirty="0">
                <a:solidFill>
                  <a:schemeClr val="tx1"/>
                </a:solidFill>
                <a:effectLst/>
                <a:latin typeface="+mn-lt"/>
                <a:ea typeface="+mn-ea"/>
                <a:cs typeface="+mn-cs"/>
              </a:rPr>
              <a:t>")</a:t>
            </a:r>
          </a:p>
          <a:p>
            <a:r>
              <a:rPr lang="en-US" sz="1200" b="0" i="0" kern="1200" baseline="0" dirty="0">
                <a:solidFill>
                  <a:schemeClr val="tx1"/>
                </a:solidFill>
                <a:effectLst/>
                <a:latin typeface="+mn-lt"/>
                <a:ea typeface="+mn-ea"/>
                <a:cs typeface="+mn-cs"/>
              </a:rPr>
              <a:t>@Id</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specifies the primary key of the entity.</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 </a:t>
            </a:r>
          </a:p>
          <a:p>
            <a:r>
              <a:rPr lang="en-US" sz="1200" b="0" i="0" kern="1200" dirty="0">
                <a:solidFill>
                  <a:schemeClr val="tx1"/>
                </a:solidFill>
                <a:effectLst/>
                <a:latin typeface="+mn-lt"/>
                <a:ea typeface="+mn-ea"/>
                <a:cs typeface="+mn-cs"/>
              </a:rPr>
              <a:t>		@Column(name = "id")</a:t>
            </a:r>
          </a:p>
          <a:p>
            <a:r>
              <a:rPr lang="en-US" sz="1200" b="0" i="0" kern="1200" dirty="0">
                <a:solidFill>
                  <a:schemeClr val="tx1"/>
                </a:solidFill>
                <a:effectLst/>
                <a:latin typeface="+mn-lt"/>
                <a:ea typeface="+mn-ea"/>
                <a:cs typeface="+mn-cs"/>
              </a:rPr>
              <a:t>@Transient</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@Transient </a:t>
            </a:r>
          </a:p>
          <a:p>
            <a:r>
              <a:rPr lang="en-US" sz="1200" b="0" i="0" kern="1200" dirty="0">
                <a:solidFill>
                  <a:schemeClr val="tx1"/>
                </a:solidFill>
                <a:effectLst/>
                <a:latin typeface="+mn-lt"/>
                <a:ea typeface="+mn-ea"/>
                <a:cs typeface="+mn-cs"/>
              </a:rPr>
              <a:t>		Private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employeePhone</a:t>
            </a:r>
            <a:r>
              <a:rPr lang="en-US" sz="1200" b="0" i="0"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fld id="{4537AC76-B5B6-4D22-964E-8311652E7560}" type="slidenum">
              <a:rPr lang="en-US" smtClean="0"/>
              <a:t>4</a:t>
            </a:fld>
            <a:endParaRPr lang="en-US"/>
          </a:p>
        </p:txBody>
      </p:sp>
    </p:spTree>
    <p:extLst>
      <p:ext uri="{BB962C8B-B14F-4D97-AF65-F5344CB8AC3E}">
        <p14:creationId xmlns:p14="http://schemas.microsoft.com/office/powerpoint/2010/main" val="2786826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 </a:t>
            </a:r>
            <a:r>
              <a:rPr lang="en-IN" dirty="0">
                <a:hlinkClick r:id="rId3"/>
              </a:rPr>
              <a:t>https://docs.jboss.org/hibernate/core/3.3/reference/en/html/mapping.html</a:t>
            </a: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11</a:t>
            </a:fld>
            <a:endParaRPr lang="en-US"/>
          </a:p>
        </p:txBody>
      </p:sp>
    </p:spTree>
    <p:extLst>
      <p:ext uri="{BB962C8B-B14F-4D97-AF65-F5344CB8AC3E}">
        <p14:creationId xmlns:p14="http://schemas.microsoft.com/office/powerpoint/2010/main" val="44803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GeneratedValue</a:t>
            </a:r>
            <a:r>
              <a:rPr lang="en-US" sz="1200" b="0" i="0" kern="1200" dirty="0">
                <a:solidFill>
                  <a:schemeClr val="tx1"/>
                </a:solidFill>
                <a:effectLst/>
                <a:latin typeface="+mn-lt"/>
                <a:ea typeface="+mn-ea"/>
                <a:cs typeface="+mn-cs"/>
              </a:rPr>
              <a:t> defines how to generate value for the given column. </a:t>
            </a:r>
            <a:r>
              <a:rPr lang="en-US" sz="1200" b="0" i="0" kern="1200" dirty="0" err="1">
                <a:solidFill>
                  <a:schemeClr val="tx1"/>
                </a:solidFill>
                <a:effectLst/>
                <a:latin typeface="+mn-lt"/>
                <a:ea typeface="+mn-ea"/>
                <a:cs typeface="+mn-cs"/>
              </a:rPr>
              <a:t>GenerationType.AUTO</a:t>
            </a:r>
            <a:r>
              <a:rPr lang="en-US" sz="1200" b="0" i="0" kern="1200" dirty="0">
                <a:solidFill>
                  <a:schemeClr val="tx1"/>
                </a:solidFill>
                <a:effectLst/>
                <a:latin typeface="+mn-lt"/>
                <a:ea typeface="+mn-ea"/>
                <a:cs typeface="+mn-cs"/>
              </a:rPr>
              <a:t> sets @</a:t>
            </a:r>
            <a:r>
              <a:rPr lang="en-US" sz="1200" b="0" i="0" kern="1200" dirty="0" err="1">
                <a:solidFill>
                  <a:schemeClr val="tx1"/>
                </a:solidFill>
                <a:effectLst/>
                <a:latin typeface="+mn-lt"/>
                <a:ea typeface="+mn-ea"/>
                <a:cs typeface="+mn-cs"/>
              </a:rPr>
              <a:t>GeneratedValue</a:t>
            </a:r>
            <a:r>
              <a:rPr lang="en-US" sz="1200" b="0" i="0" kern="1200" dirty="0">
                <a:solidFill>
                  <a:schemeClr val="tx1"/>
                </a:solidFill>
                <a:effectLst/>
                <a:latin typeface="+mn-lt"/>
                <a:ea typeface="+mn-ea"/>
                <a:cs typeface="+mn-cs"/>
              </a:rPr>
              <a:t> automatic.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table has defined any default value or it has defined any auto increment in table then in that case we use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GeneratedValue</a:t>
            </a:r>
            <a:r>
              <a:rPr lang="en-US" sz="1200" kern="1200" dirty="0">
                <a:solidFill>
                  <a:schemeClr val="tx1"/>
                </a:solidFill>
                <a:effectLst/>
                <a:latin typeface="+mn-lt"/>
                <a:ea typeface="+mn-ea"/>
                <a:cs typeface="+mn-cs"/>
              </a:rPr>
              <a:t>(strategy=</a:t>
            </a:r>
            <a:r>
              <a:rPr lang="en-US" sz="1200" kern="1200" dirty="0" err="1">
                <a:solidFill>
                  <a:schemeClr val="tx1"/>
                </a:solidFill>
                <a:effectLst/>
                <a:latin typeface="+mn-lt"/>
                <a:ea typeface="+mn-ea"/>
                <a:cs typeface="+mn-cs"/>
              </a:rPr>
              <a:t>GenerationType.AUTO</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12</a:t>
            </a:fld>
            <a:endParaRPr lang="en-US"/>
          </a:p>
        </p:txBody>
      </p:sp>
    </p:spTree>
    <p:extLst>
      <p:ext uri="{BB962C8B-B14F-4D97-AF65-F5344CB8AC3E}">
        <p14:creationId xmlns:p14="http://schemas.microsoft.com/office/powerpoint/2010/main" val="4145897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relationship each student should have a unique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create this relationship you need to have a STUDENT and ADDRESS table. The relational model is shown below.</a:t>
            </a:r>
          </a:p>
          <a:p>
            <a:br>
              <a:rPr lang="en-US" dirty="0"/>
            </a:br>
            <a:r>
              <a:rPr lang="en-US" dirty="0"/>
              <a:t>Syntax:</a:t>
            </a:r>
          </a:p>
          <a:p>
            <a:r>
              <a:rPr lang="en-US" dirty="0"/>
              <a:t>	</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OneToOne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PrimaryKeyJoinColumn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private Customer </a:t>
            </a:r>
            <a:r>
              <a:rPr lang="en-US" sz="1200" b="0" i="0" kern="1200" dirty="0" err="1">
                <a:solidFill>
                  <a:schemeClr val="tx1"/>
                </a:solidFill>
                <a:effectLst/>
                <a:latin typeface="+mn-lt"/>
                <a:ea typeface="+mn-ea"/>
                <a:cs typeface="+mn-cs"/>
              </a:rPr>
              <a:t>customer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public </a:t>
            </a:r>
            <a:r>
              <a:rPr lang="en-US" sz="1200" b="0" i="0" kern="1200" dirty="0" err="1">
                <a:solidFill>
                  <a:schemeClr val="tx1"/>
                </a:solidFill>
                <a:effectLst/>
                <a:latin typeface="+mn-lt"/>
                <a:ea typeface="+mn-ea"/>
                <a:cs typeface="+mn-cs"/>
              </a:rPr>
              <a:t>CustomerDetails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19</a:t>
            </a:fld>
            <a:endParaRPr lang="en-US"/>
          </a:p>
        </p:txBody>
      </p:sp>
    </p:spTree>
    <p:extLst>
      <p:ext uri="{BB962C8B-B14F-4D97-AF65-F5344CB8AC3E}">
        <p14:creationId xmlns:p14="http://schemas.microsoft.com/office/powerpoint/2010/main" val="3812181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54</a:t>
            </a:fld>
            <a:endParaRPr lang="en-US"/>
          </a:p>
        </p:txBody>
      </p:sp>
    </p:spTree>
    <p:extLst>
      <p:ext uri="{BB962C8B-B14F-4D97-AF65-F5344CB8AC3E}">
        <p14:creationId xmlns:p14="http://schemas.microsoft.com/office/powerpoint/2010/main" val="34293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Mapped by can be used only in one class because one table must contain foreign key constraint. if mapped by can be applied on both side then it remove foreign key from both table and without foreign key there is no relation b/w two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can be use for following annotations:- 1.@OneTone 2.@OneToMany 3.@ManyToMany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cannot be use for following annotation :- 1.@ManyToOne</a:t>
            </a:r>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57</a:t>
            </a:fld>
            <a:endParaRPr lang="en-US"/>
          </a:p>
        </p:txBody>
      </p:sp>
    </p:spTree>
    <p:extLst>
      <p:ext uri="{BB962C8B-B14F-4D97-AF65-F5344CB8AC3E}">
        <p14:creationId xmlns:p14="http://schemas.microsoft.com/office/powerpoint/2010/main" val="163286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72</a:t>
            </a:fld>
            <a:endParaRPr lang="en-US"/>
          </a:p>
        </p:txBody>
      </p:sp>
    </p:spTree>
    <p:extLst>
      <p:ext uri="{BB962C8B-B14F-4D97-AF65-F5344CB8AC3E}">
        <p14:creationId xmlns:p14="http://schemas.microsoft.com/office/powerpoint/2010/main" val="4156254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80</a:t>
            </a:fld>
            <a:endParaRPr lang="en-US"/>
          </a:p>
        </p:txBody>
      </p:sp>
    </p:spTree>
    <p:extLst>
      <p:ext uri="{BB962C8B-B14F-4D97-AF65-F5344CB8AC3E}">
        <p14:creationId xmlns:p14="http://schemas.microsoft.com/office/powerpoint/2010/main" val="4130215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9D534C-5B7A-4D62-9124-9DF4AABF2CFC}"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1.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r>
              <a:rPr lang="en-US"/>
              <a:t>Click icon to add table</a:t>
            </a:r>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8/14/2019</a:t>
            </a:fld>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8/14/2019</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8/14/2019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8/14/2019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descr="0000002.jpg"/>
          <p:cNvPicPr>
            <a:picLocks noChangeAspect="1"/>
          </p:cNvPicPr>
          <p:nvPr/>
        </p:nvPicPr>
        <p:blipFill>
          <a:blip r:embed="rId2" cstate="print"/>
          <a:stretch>
            <a:fillRect/>
          </a:stretch>
        </p:blipFill>
        <p:spPr>
          <a:xfrm>
            <a:off x="0" y="0"/>
            <a:ext cx="9144000" cy="6896746"/>
          </a:xfrm>
          <a:prstGeom prst="rect">
            <a:avLst/>
          </a:prstGeom>
        </p:spPr>
      </p:pic>
      <p:sp>
        <p:nvSpPr>
          <p:cNvPr id="2" name="Title 1"/>
          <p:cNvSpPr>
            <a:spLocks noGrp="1"/>
          </p:cNvSpPr>
          <p:nvPr>
            <p:ph type="title"/>
          </p:nvPr>
        </p:nvSpPr>
        <p:spPr>
          <a:xfrm>
            <a:off x="1981200" y="76200"/>
            <a:ext cx="6934200" cy="639762"/>
          </a:xfrm>
        </p:spPr>
        <p:txBody>
          <a:bodyPr>
            <a:normAutofit/>
          </a:bodyPr>
          <a:lstStyle>
            <a:lvl1pPr>
              <a:defRPr sz="3200" b="1">
                <a:solidFill>
                  <a:schemeClr val="bg1"/>
                </a:solidFill>
                <a:latin typeface="+mn-lt"/>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600" b="1">
                <a:latin typeface="+mn-lt"/>
              </a:defRPr>
            </a:lvl1pPr>
            <a:lvl2pPr>
              <a:defRPr sz="1400">
                <a:latin typeface="+mn-lt"/>
              </a:defRPr>
            </a:lvl2pPr>
            <a:lvl3pPr>
              <a:defRPr sz="1200">
                <a:latin typeface="+mn-lt"/>
              </a:defRPr>
            </a:lvl3pPr>
            <a:lvl4pPr>
              <a:defRPr sz="11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D534C-5B7A-4D62-9124-9DF4AABF2CFC}"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9D534C-5B7A-4D62-9124-9DF4AABF2CFC}"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pic>
        <p:nvPicPr>
          <p:cNvPr id="13" name="Picture 12" descr="0000005.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9D534C-5B7A-4D62-9124-9DF4AABF2CFC}" type="datetimeFigureOut">
              <a:rPr lang="en-US" smtClean="0"/>
              <a:t>8/14/2019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9D534C-5B7A-4D62-9124-9DF4AABF2CFC}" type="datetimeFigureOut">
              <a:rPr lang="en-US" smtClean="0"/>
              <a:t>8/14/2019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708244-4F68-4DD1-9E63-25A8E191BAA8}" type="slidenum">
              <a:rPr lang="en-US" smtClean="0"/>
              <a:t>‹#›</a:t>
            </a:fld>
            <a:endParaRPr lang="en-US"/>
          </a:p>
        </p:txBody>
      </p:sp>
      <p:pic>
        <p:nvPicPr>
          <p:cNvPr id="8" name="Picture 7" descr="0000006.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D534C-5B7A-4D62-9124-9DF4AABF2CFC}" type="datetimeFigureOut">
              <a:rPr lang="en-US" smtClean="0"/>
              <a:t>8/14/2019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4.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D534C-5B7A-4D62-9124-9DF4AABF2CFC}" type="datetimeFigureOut">
              <a:rPr lang="en-US" smtClean="0"/>
              <a:t>8/14/2019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08244-4F68-4DD1-9E63-25A8E191BAA8}" type="slidenum">
              <a:rPr lang="en-US" smtClean="0"/>
              <a:t>‹#›</a:t>
            </a:fld>
            <a:endParaRPr lang="en-US"/>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77200" y="57150"/>
            <a:ext cx="926680" cy="74295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7772400" cy="1470025"/>
          </a:xfrm>
        </p:spPr>
        <p:txBody>
          <a:bodyPr/>
          <a:lstStyle/>
          <a:p>
            <a:r>
              <a:rPr lang="en-US" dirty="0"/>
              <a:t>Mapping</a:t>
            </a:r>
          </a:p>
        </p:txBody>
      </p:sp>
    </p:spTree>
    <p:extLst>
      <p:ext uri="{BB962C8B-B14F-4D97-AF65-F5344CB8AC3E}">
        <p14:creationId xmlns:p14="http://schemas.microsoft.com/office/powerpoint/2010/main" val="316122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4" name="Content Placeholder 2"/>
          <p:cNvSpPr>
            <a:spLocks noGrp="1"/>
          </p:cNvSpPr>
          <p:nvPr>
            <p:ph idx="1"/>
          </p:nvPr>
        </p:nvSpPr>
        <p:spPr>
          <a:xfrm>
            <a:off x="457200" y="1066801"/>
            <a:ext cx="8229600" cy="381000"/>
          </a:xfrm>
        </p:spPr>
        <p:txBody>
          <a:bodyPr>
            <a:normAutofit lnSpcReduction="10000"/>
          </a:bodyPr>
          <a:lstStyle/>
          <a:p>
            <a:r>
              <a:rPr lang="en-US" sz="2000" b="0" dirty="0"/>
              <a:t>After running the </a:t>
            </a:r>
            <a:r>
              <a:rPr lang="en-US" sz="2000" b="0" dirty="0" err="1"/>
              <a:t>CustomerSaveDemo</a:t>
            </a:r>
            <a:r>
              <a:rPr lang="en-US" sz="2000" b="0" dirty="0"/>
              <a:t> we get following output</a:t>
            </a:r>
          </a:p>
        </p:txBody>
      </p:sp>
      <p:pic>
        <p:nvPicPr>
          <p:cNvPr id="3" name="Picture 2">
            <a:extLst>
              <a:ext uri="{FF2B5EF4-FFF2-40B4-BE49-F238E27FC236}">
                <a16:creationId xmlns:a16="http://schemas.microsoft.com/office/drawing/2014/main" id="{2212A359-1702-450F-A486-A710FB29C654}"/>
              </a:ext>
            </a:extLst>
          </p:cNvPr>
          <p:cNvPicPr>
            <a:picLocks noChangeAspect="1"/>
          </p:cNvPicPr>
          <p:nvPr/>
        </p:nvPicPr>
        <p:blipFill rotWithShape="1">
          <a:blip r:embed="rId2"/>
          <a:srcRect l="21666" t="15909" r="5000" b="33696"/>
          <a:stretch/>
        </p:blipFill>
        <p:spPr>
          <a:xfrm>
            <a:off x="1333500" y="4190999"/>
            <a:ext cx="6705600" cy="2590801"/>
          </a:xfrm>
          <a:prstGeom prst="rect">
            <a:avLst/>
          </a:prstGeom>
        </p:spPr>
      </p:pic>
      <p:pic>
        <p:nvPicPr>
          <p:cNvPr id="6" name="Picture 5">
            <a:extLst>
              <a:ext uri="{FF2B5EF4-FFF2-40B4-BE49-F238E27FC236}">
                <a16:creationId xmlns:a16="http://schemas.microsoft.com/office/drawing/2014/main" id="{E19E10D5-7DE2-459F-A431-0165D3522930}"/>
              </a:ext>
            </a:extLst>
          </p:cNvPr>
          <p:cNvPicPr>
            <a:picLocks noChangeAspect="1"/>
          </p:cNvPicPr>
          <p:nvPr/>
        </p:nvPicPr>
        <p:blipFill rotWithShape="1">
          <a:blip r:embed="rId3"/>
          <a:srcRect l="24167" t="50001" r="5000" b="9979"/>
          <a:stretch/>
        </p:blipFill>
        <p:spPr>
          <a:xfrm>
            <a:off x="1333500" y="1712152"/>
            <a:ext cx="6012000" cy="1909698"/>
          </a:xfrm>
          <a:prstGeom prst="rect">
            <a:avLst/>
          </a:prstGeom>
        </p:spPr>
      </p:pic>
      <p:sp>
        <p:nvSpPr>
          <p:cNvPr id="7" name="TextBox 6">
            <a:extLst>
              <a:ext uri="{FF2B5EF4-FFF2-40B4-BE49-F238E27FC236}">
                <a16:creationId xmlns:a16="http://schemas.microsoft.com/office/drawing/2014/main" id="{D43AB433-7381-4C47-80A1-18C3F9A20FDD}"/>
              </a:ext>
            </a:extLst>
          </p:cNvPr>
          <p:cNvSpPr txBox="1"/>
          <p:nvPr/>
        </p:nvSpPr>
        <p:spPr>
          <a:xfrm>
            <a:off x="986700" y="3695701"/>
            <a:ext cx="6705600" cy="380999"/>
          </a:xfrm>
          <a:prstGeom prst="rect">
            <a:avLst/>
          </a:prstGeom>
          <a:noFill/>
        </p:spPr>
        <p:txBody>
          <a:bodyPr wrap="square" rtlCol="0">
            <a:spAutoFit/>
          </a:bodyPr>
          <a:lstStyle/>
          <a:p>
            <a:r>
              <a:rPr lang="en-IN" dirty="0"/>
              <a:t>Open </a:t>
            </a:r>
            <a:r>
              <a:rPr lang="en-IN" dirty="0" err="1"/>
              <a:t>mysql</a:t>
            </a:r>
            <a:r>
              <a:rPr lang="en-IN" dirty="0"/>
              <a:t> workbench we get values inserted in the customer table</a:t>
            </a:r>
          </a:p>
        </p:txBody>
      </p:sp>
    </p:spTree>
    <p:extLst>
      <p:ext uri="{BB962C8B-B14F-4D97-AF65-F5344CB8AC3E}">
        <p14:creationId xmlns:p14="http://schemas.microsoft.com/office/powerpoint/2010/main" val="248799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049" y="3429000"/>
            <a:ext cx="8229600" cy="2819400"/>
          </a:xfrm>
        </p:spPr>
        <p:txBody>
          <a:bodyPr>
            <a:normAutofit lnSpcReduction="10000"/>
          </a:bodyPr>
          <a:lstStyle/>
          <a:p>
            <a:r>
              <a:rPr lang="en-US" b="0" dirty="0"/>
              <a:t>Generating Primary Key automatically.</a:t>
            </a:r>
          </a:p>
          <a:p>
            <a:r>
              <a:rPr lang="en-US" b="0" dirty="0"/>
              <a:t>Example</a:t>
            </a:r>
          </a:p>
          <a:p>
            <a:pPr lvl="1"/>
            <a:r>
              <a:rPr lang="en-US" sz="1600" dirty="0"/>
              <a:t>If You have database table name of Student Which has two Column</a:t>
            </a:r>
          </a:p>
          <a:p>
            <a:pPr lvl="2"/>
            <a:r>
              <a:rPr lang="en-US" sz="1400" dirty="0" err="1"/>
              <a:t>Roll_No</a:t>
            </a:r>
            <a:endParaRPr lang="en-US" sz="1400" dirty="0"/>
          </a:p>
          <a:p>
            <a:pPr lvl="2"/>
            <a:r>
              <a:rPr lang="en-US" sz="1400" dirty="0"/>
              <a:t>Name</a:t>
            </a:r>
          </a:p>
          <a:p>
            <a:r>
              <a:rPr lang="en-US" b="0" dirty="0"/>
              <a:t>Now In This table we have define </a:t>
            </a:r>
            <a:r>
              <a:rPr lang="en-US" b="0" dirty="0" err="1"/>
              <a:t>Roll_No</a:t>
            </a:r>
            <a:r>
              <a:rPr lang="en-US" b="0" dirty="0"/>
              <a:t> As Primary key</a:t>
            </a:r>
          </a:p>
          <a:p>
            <a:r>
              <a:rPr lang="en-US" b="0" dirty="0"/>
              <a:t>There is two Ways To Define Primary Key</a:t>
            </a:r>
          </a:p>
          <a:p>
            <a:pPr lvl="1"/>
            <a:r>
              <a:rPr lang="en-US" sz="1600" dirty="0"/>
              <a:t>Define Values of All Field</a:t>
            </a:r>
          </a:p>
          <a:p>
            <a:pPr lvl="1"/>
            <a:r>
              <a:rPr lang="en-US" sz="1600" dirty="0"/>
              <a:t>Only Give Name And Primary Key Generated Automatically.</a:t>
            </a:r>
          </a:p>
          <a:p>
            <a:r>
              <a:rPr lang="en-US" b="0" dirty="0"/>
              <a:t>In Hibernate Prove Unique Number called Primary Key.</a:t>
            </a:r>
          </a:p>
        </p:txBody>
      </p:sp>
      <p:sp>
        <p:nvSpPr>
          <p:cNvPr id="5" name="Title 4"/>
          <p:cNvSpPr>
            <a:spLocks noGrp="1"/>
          </p:cNvSpPr>
          <p:nvPr>
            <p:ph type="title"/>
          </p:nvPr>
        </p:nvSpPr>
        <p:spPr/>
        <p:txBody>
          <a:bodyPr/>
          <a:lstStyle/>
          <a:p>
            <a:r>
              <a:rPr lang="en-IN" dirty="0"/>
              <a:t>Mapping Files</a:t>
            </a:r>
          </a:p>
        </p:txBody>
      </p:sp>
      <p:sp>
        <p:nvSpPr>
          <p:cNvPr id="6" name="Title 1"/>
          <p:cNvSpPr txBox="1">
            <a:spLocks/>
          </p:cNvSpPr>
          <p:nvPr/>
        </p:nvSpPr>
        <p:spPr>
          <a:xfrm>
            <a:off x="459544" y="2694919"/>
            <a:ext cx="6934200" cy="63976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pPr algn="l"/>
            <a:endParaRPr lang="en-US" sz="2400" dirty="0">
              <a:solidFill>
                <a:schemeClr val="tx1">
                  <a:lumMod val="95000"/>
                  <a:lumOff val="5000"/>
                </a:schemeClr>
              </a:solidFill>
            </a:endParaRPr>
          </a:p>
          <a:p>
            <a:pPr algn="l"/>
            <a:r>
              <a:rPr lang="en-US" sz="2400" dirty="0">
                <a:solidFill>
                  <a:schemeClr val="tx1">
                    <a:lumMod val="95000"/>
                    <a:lumOff val="5000"/>
                  </a:schemeClr>
                </a:solidFill>
              </a:rPr>
              <a:t>Primary key Auto - Generation in</a:t>
            </a:r>
          </a:p>
        </p:txBody>
      </p:sp>
      <p:sp>
        <p:nvSpPr>
          <p:cNvPr id="2" name="Rectangle 1"/>
          <p:cNvSpPr/>
          <p:nvPr/>
        </p:nvSpPr>
        <p:spPr>
          <a:xfrm>
            <a:off x="494713" y="1325503"/>
            <a:ext cx="8132298" cy="584775"/>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000000"/>
                </a:solidFill>
                <a:latin typeface="+mj-lt"/>
              </a:rPr>
              <a:t>Mapping and </a:t>
            </a:r>
            <a:r>
              <a:rPr lang="en-US" sz="1600" b="1" dirty="0">
                <a:latin typeface="+mj-lt"/>
              </a:rPr>
              <a:t>Configuration</a:t>
            </a:r>
            <a:r>
              <a:rPr lang="en-US" sz="1600" b="1" dirty="0">
                <a:solidFill>
                  <a:srgbClr val="000000"/>
                </a:solidFill>
                <a:latin typeface="+mj-lt"/>
              </a:rPr>
              <a:t> are very familiar keywords we used to here in the hibernate, every hibernate program must need these </a:t>
            </a:r>
            <a:r>
              <a:rPr lang="en-US" sz="1600" b="1" dirty="0">
                <a:latin typeface="+mj-lt"/>
              </a:rPr>
              <a:t>2 xml files</a:t>
            </a:r>
            <a:r>
              <a:rPr lang="en-US" sz="1600" b="1" dirty="0">
                <a:solidFill>
                  <a:srgbClr val="000000"/>
                </a:solidFill>
                <a:latin typeface="+mj-lt"/>
              </a:rPr>
              <a:t>.</a:t>
            </a:r>
            <a:endParaRPr lang="en-US" sz="1600" b="1" dirty="0">
              <a:latin typeface="+mj-lt"/>
            </a:endParaRPr>
          </a:p>
        </p:txBody>
      </p:sp>
      <p:sp>
        <p:nvSpPr>
          <p:cNvPr id="7" name="Rectangle 6"/>
          <p:cNvSpPr/>
          <p:nvPr/>
        </p:nvSpPr>
        <p:spPr>
          <a:xfrm>
            <a:off x="494713" y="2005788"/>
            <a:ext cx="8404273" cy="1077218"/>
          </a:xfrm>
          <a:prstGeom prst="rect">
            <a:avLst/>
          </a:prstGeom>
        </p:spPr>
        <p:txBody>
          <a:bodyPr wrap="square">
            <a:spAutoFit/>
          </a:bodyPr>
          <a:lstStyle/>
          <a:p>
            <a:pPr marL="285750" indent="-285750">
              <a:buFont typeface="Wingdings" panose="05000000000000000000" pitchFamily="2" charset="2"/>
              <a:buChar char="§"/>
            </a:pPr>
            <a:r>
              <a:rPr lang="en-US" sz="1600" b="1" dirty="0">
                <a:solidFill>
                  <a:srgbClr val="000000"/>
                </a:solidFill>
                <a:latin typeface="+mj-lt"/>
              </a:rPr>
              <a:t>Object/relational mappings are usually defined in an XML document. The mapping document is designed to be readable and hand-editable. The mapping language is Java-centric, meaning that mappings are constructed around persistent class declarations and not table declarations.</a:t>
            </a:r>
          </a:p>
        </p:txBody>
      </p:sp>
    </p:spTree>
    <p:extLst>
      <p:ext uri="{BB962C8B-B14F-4D97-AF65-F5344CB8AC3E}">
        <p14:creationId xmlns:p14="http://schemas.microsoft.com/office/powerpoint/2010/main" val="367641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Files Cont..</a:t>
            </a:r>
          </a:p>
        </p:txBody>
      </p:sp>
      <p:sp>
        <p:nvSpPr>
          <p:cNvPr id="3" name="Content Placeholder 2"/>
          <p:cNvSpPr>
            <a:spLocks noGrp="1"/>
          </p:cNvSpPr>
          <p:nvPr>
            <p:ph idx="1"/>
          </p:nvPr>
        </p:nvSpPr>
        <p:spPr>
          <a:xfrm>
            <a:off x="0" y="1371600"/>
            <a:ext cx="9144000" cy="4572000"/>
          </a:xfrm>
        </p:spPr>
        <p:txBody>
          <a:bodyPr>
            <a:noAutofit/>
          </a:bodyPr>
          <a:lstStyle/>
          <a:p>
            <a:r>
              <a:rPr lang="en-US" sz="1800" b="0" dirty="0"/>
              <a:t>Hibernate Generate Automatically value of primary key.</a:t>
            </a:r>
          </a:p>
          <a:p>
            <a:r>
              <a:rPr lang="en-US" sz="1800" b="0" dirty="0"/>
              <a:t>For Automatically primary key Hibernate used @</a:t>
            </a:r>
            <a:r>
              <a:rPr lang="en-US" sz="1800" b="0" dirty="0" err="1"/>
              <a:t>GeneratedValue</a:t>
            </a:r>
            <a:r>
              <a:rPr lang="en-US" sz="1800" b="0" dirty="0"/>
              <a:t> Annotation.</a:t>
            </a:r>
          </a:p>
          <a:p>
            <a:r>
              <a:rPr lang="en-US" sz="1800" b="0" dirty="0"/>
              <a:t>Syntax:</a:t>
            </a:r>
          </a:p>
          <a:p>
            <a:pPr lvl="1"/>
            <a:r>
              <a:rPr lang="en-US" sz="1800" dirty="0"/>
              <a:t>@Id @</a:t>
            </a:r>
            <a:r>
              <a:rPr lang="en-US" sz="1800" dirty="0" err="1"/>
              <a:t>GeneratedValue</a:t>
            </a:r>
            <a:r>
              <a:rPr lang="en-US" sz="1800" dirty="0"/>
              <a:t>(Strategy = </a:t>
            </a:r>
            <a:r>
              <a:rPr lang="en-US" sz="1800" dirty="0" err="1"/>
              <a:t>GenerationType.AUTO</a:t>
            </a:r>
            <a:r>
              <a:rPr lang="en-US" sz="1800" dirty="0"/>
              <a:t>)</a:t>
            </a:r>
          </a:p>
          <a:p>
            <a:pPr lvl="2"/>
            <a:r>
              <a:rPr lang="en-US" sz="1800" dirty="0"/>
              <a:t>Private </a:t>
            </a:r>
            <a:r>
              <a:rPr lang="en-US" sz="1800" dirty="0" err="1"/>
              <a:t>int</a:t>
            </a:r>
            <a:r>
              <a:rPr lang="en-US" sz="1800" dirty="0"/>
              <a:t> </a:t>
            </a:r>
            <a:r>
              <a:rPr lang="en-US" sz="1800" dirty="0" err="1"/>
              <a:t>rollNo</a:t>
            </a:r>
            <a:r>
              <a:rPr lang="en-US" sz="1800" dirty="0"/>
              <a:t>;</a:t>
            </a:r>
          </a:p>
          <a:p>
            <a:r>
              <a:rPr lang="en-US" sz="1800" b="0" dirty="0"/>
              <a:t>Strategy For </a:t>
            </a:r>
            <a:r>
              <a:rPr lang="en-US" sz="1800" b="0" dirty="0" err="1"/>
              <a:t>GeneratedValue</a:t>
            </a:r>
            <a:r>
              <a:rPr lang="en-US" sz="1800" b="0" dirty="0"/>
              <a:t> Annotation:</a:t>
            </a:r>
          </a:p>
          <a:p>
            <a:pPr lvl="1"/>
            <a:r>
              <a:rPr lang="en-US" sz="1800" dirty="0"/>
              <a:t>AUTO</a:t>
            </a:r>
          </a:p>
          <a:p>
            <a:pPr lvl="1"/>
            <a:r>
              <a:rPr lang="en-US" sz="1800" dirty="0"/>
              <a:t>IDENTITY</a:t>
            </a:r>
          </a:p>
          <a:p>
            <a:pPr lvl="1"/>
            <a:r>
              <a:rPr lang="en-US" sz="1800" dirty="0"/>
              <a:t>SEQUENCE</a:t>
            </a:r>
          </a:p>
          <a:p>
            <a:pPr lvl="1"/>
            <a:r>
              <a:rPr lang="en-US" sz="1800" dirty="0"/>
              <a:t>TABLE</a:t>
            </a:r>
          </a:p>
          <a:p>
            <a:pPr marL="457200" lvl="1" indent="0">
              <a:buNone/>
            </a:pPr>
            <a:endParaRPr lang="en-US" sz="1800" dirty="0"/>
          </a:p>
        </p:txBody>
      </p:sp>
      <p:sp>
        <p:nvSpPr>
          <p:cNvPr id="4" name="Rectangle 3"/>
          <p:cNvSpPr/>
          <p:nvPr/>
        </p:nvSpPr>
        <p:spPr>
          <a:xfrm>
            <a:off x="-20782" y="1002268"/>
            <a:ext cx="3621184" cy="369332"/>
          </a:xfrm>
          <a:prstGeom prst="rect">
            <a:avLst/>
          </a:prstGeom>
        </p:spPr>
        <p:txBody>
          <a:bodyPr wrap="none">
            <a:spAutoFit/>
          </a:bodyPr>
          <a:lstStyle/>
          <a:p>
            <a:r>
              <a:rPr lang="en-US" b="1" dirty="0"/>
              <a:t>How To Generate Primary Key Value</a:t>
            </a:r>
            <a:endParaRPr lang="en-IN" b="1" dirty="0"/>
          </a:p>
        </p:txBody>
      </p:sp>
    </p:spTree>
    <p:extLst>
      <p:ext uri="{BB962C8B-B14F-4D97-AF65-F5344CB8AC3E}">
        <p14:creationId xmlns:p14="http://schemas.microsoft.com/office/powerpoint/2010/main" val="45839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Mapping File Duration 10 min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78" y="2133600"/>
            <a:ext cx="8408165" cy="4509441"/>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1: </a:t>
            </a:r>
            <a:r>
              <a:rPr lang="en-US" sz="2400" dirty="0"/>
              <a:t>Example</a:t>
            </a:r>
            <a:endParaRPr lang="en-US" sz="2400" b="0" dirty="0"/>
          </a:p>
          <a:p>
            <a:pPr lvl="1"/>
            <a:r>
              <a:rPr lang="en-US" sz="2200" dirty="0"/>
              <a:t>Create New Java Maven Project and Give Artificial Id and Group Id</a:t>
            </a:r>
            <a:endParaRPr lang="en-US" sz="2200" b="0" dirty="0"/>
          </a:p>
        </p:txBody>
      </p:sp>
    </p:spTree>
    <p:extLst>
      <p:ext uri="{BB962C8B-B14F-4D97-AF65-F5344CB8AC3E}">
        <p14:creationId xmlns:p14="http://schemas.microsoft.com/office/powerpoint/2010/main" val="11657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153400" cy="4343288"/>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2:</a:t>
            </a:r>
          </a:p>
          <a:p>
            <a:pPr lvl="1"/>
            <a:r>
              <a:rPr lang="en-US" sz="2200" dirty="0"/>
              <a:t>Add User Library</a:t>
            </a:r>
            <a:endParaRPr lang="en-US" sz="2200" b="0" dirty="0"/>
          </a:p>
        </p:txBody>
      </p:sp>
    </p:spTree>
    <p:extLst>
      <p:ext uri="{BB962C8B-B14F-4D97-AF65-F5344CB8AC3E}">
        <p14:creationId xmlns:p14="http://schemas.microsoft.com/office/powerpoint/2010/main" val="123429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057400"/>
            <a:ext cx="8305800" cy="4301978"/>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3:</a:t>
            </a:r>
          </a:p>
          <a:p>
            <a:pPr lvl="1"/>
            <a:r>
              <a:rPr lang="en-US" sz="2200" dirty="0"/>
              <a:t>Create Database and table</a:t>
            </a:r>
            <a:endParaRPr lang="en-US" sz="2200" b="0" dirty="0"/>
          </a:p>
        </p:txBody>
      </p:sp>
    </p:spTree>
    <p:extLst>
      <p:ext uri="{BB962C8B-B14F-4D97-AF65-F5344CB8AC3E}">
        <p14:creationId xmlns:p14="http://schemas.microsoft.com/office/powerpoint/2010/main" val="33847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81200"/>
            <a:ext cx="8534400" cy="4408706"/>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4:</a:t>
            </a:r>
          </a:p>
          <a:p>
            <a:pPr lvl="1"/>
            <a:r>
              <a:rPr lang="en-US" sz="2200" dirty="0"/>
              <a:t>Configure hbm.config.xml file with new database name</a:t>
            </a:r>
            <a:endParaRPr lang="en-US" sz="2200" b="0" dirty="0"/>
          </a:p>
        </p:txBody>
      </p:sp>
    </p:spTree>
    <p:extLst>
      <p:ext uri="{BB962C8B-B14F-4D97-AF65-F5344CB8AC3E}">
        <p14:creationId xmlns:p14="http://schemas.microsoft.com/office/powerpoint/2010/main" val="2595240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534400" cy="4518212"/>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5:</a:t>
            </a:r>
          </a:p>
          <a:p>
            <a:pPr lvl="1"/>
            <a:r>
              <a:rPr lang="en-US" sz="2200" dirty="0"/>
              <a:t>Using Annotations create </a:t>
            </a:r>
            <a:r>
              <a:rPr lang="en-US" sz="2200" dirty="0" err="1"/>
              <a:t>pojo</a:t>
            </a:r>
            <a:endParaRPr lang="en-US" sz="2200" b="0" dirty="0"/>
          </a:p>
        </p:txBody>
      </p:sp>
    </p:spTree>
    <p:extLst>
      <p:ext uri="{BB962C8B-B14F-4D97-AF65-F5344CB8AC3E}">
        <p14:creationId xmlns:p14="http://schemas.microsoft.com/office/powerpoint/2010/main" val="3865885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362200"/>
            <a:ext cx="8153400" cy="4169284"/>
          </a:xfrm>
          <a:prstGeom prst="rect">
            <a:avLst/>
          </a:prstGeom>
          <a:ln>
            <a:solidFill>
              <a:schemeClr val="accent2"/>
            </a:solidFill>
          </a:ln>
        </p:spPr>
      </p:pic>
      <p:sp>
        <p:nvSpPr>
          <p:cNvPr id="6" name="Content Placeholder 2"/>
          <p:cNvSpPr>
            <a:spLocks noGrp="1"/>
          </p:cNvSpPr>
          <p:nvPr>
            <p:ph idx="1"/>
          </p:nvPr>
        </p:nvSpPr>
        <p:spPr>
          <a:xfrm>
            <a:off x="460064" y="990600"/>
            <a:ext cx="8229600" cy="1371600"/>
          </a:xfrm>
        </p:spPr>
        <p:txBody>
          <a:bodyPr>
            <a:normAutofit/>
          </a:bodyPr>
          <a:lstStyle/>
          <a:p>
            <a:r>
              <a:rPr lang="en-US" sz="2400" b="0" dirty="0"/>
              <a:t>Step 6:</a:t>
            </a:r>
          </a:p>
          <a:p>
            <a:pPr lvl="1"/>
            <a:r>
              <a:rPr lang="en-US" sz="2200" dirty="0"/>
              <a:t>Output</a:t>
            </a:r>
            <a:endParaRPr lang="en-US" sz="2200" b="0" dirty="0"/>
          </a:p>
        </p:txBody>
      </p:sp>
    </p:spTree>
    <p:extLst>
      <p:ext uri="{BB962C8B-B14F-4D97-AF65-F5344CB8AC3E}">
        <p14:creationId xmlns:p14="http://schemas.microsoft.com/office/powerpoint/2010/main" val="3910196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83673"/>
            <a:ext cx="6934200" cy="639762"/>
          </a:xfrm>
        </p:spPr>
        <p:txBody>
          <a:bodyPr>
            <a:normAutofit/>
          </a:bodyPr>
          <a:lstStyle/>
          <a:p>
            <a:r>
              <a:rPr lang="en-US" sz="2400" dirty="0">
                <a:solidFill>
                  <a:schemeClr val="tx1">
                    <a:lumMod val="95000"/>
                    <a:lumOff val="5000"/>
                  </a:schemeClr>
                </a:solidFill>
              </a:rPr>
              <a:t>One to One Mapping using Annotations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000" b="0" dirty="0"/>
              <a:t>Database Table Associated many forms:</a:t>
            </a:r>
          </a:p>
          <a:p>
            <a:pPr lvl="1">
              <a:buFont typeface="Wingdings" panose="05000000000000000000" pitchFamily="2" charset="2"/>
              <a:buChar char="§"/>
            </a:pPr>
            <a:r>
              <a:rPr lang="en-US" sz="2000" dirty="0"/>
              <a:t>One-to-one</a:t>
            </a:r>
          </a:p>
          <a:p>
            <a:pPr lvl="1">
              <a:buFont typeface="Wingdings" panose="05000000000000000000" pitchFamily="2" charset="2"/>
              <a:buChar char="§"/>
            </a:pPr>
            <a:r>
              <a:rPr lang="en-US" sz="2000" dirty="0"/>
              <a:t>One-to-many</a:t>
            </a:r>
          </a:p>
          <a:p>
            <a:pPr lvl="1">
              <a:buFont typeface="Wingdings" panose="05000000000000000000" pitchFamily="2" charset="2"/>
              <a:buChar char="§"/>
            </a:pPr>
            <a:r>
              <a:rPr lang="en-US" sz="2000" dirty="0"/>
              <a:t>Many-to-many</a:t>
            </a:r>
          </a:p>
          <a:p>
            <a:pPr>
              <a:buFont typeface="Wingdings" panose="05000000000000000000" pitchFamily="2" charset="2"/>
              <a:buChar char="§"/>
            </a:pPr>
            <a:r>
              <a:rPr lang="en-US" sz="2000" b="0" dirty="0"/>
              <a:t>This Association divided in XML Configuration and Annotation.</a:t>
            </a:r>
          </a:p>
          <a:p>
            <a:pPr lvl="1">
              <a:buFont typeface="Wingdings" panose="05000000000000000000" pitchFamily="2" charset="2"/>
              <a:buChar char="§"/>
            </a:pPr>
            <a:r>
              <a:rPr lang="en-US" sz="2000" dirty="0"/>
              <a:t>Example</a:t>
            </a:r>
          </a:p>
          <a:p>
            <a:pPr marL="457200" lvl="1" indent="0">
              <a:buNone/>
            </a:pPr>
            <a:endParaRPr lang="en-US" sz="2000" dirty="0"/>
          </a:p>
        </p:txBody>
      </p:sp>
      <p:pic>
        <p:nvPicPr>
          <p:cNvPr id="4" name="Picture 3"/>
          <p:cNvPicPr>
            <a:picLocks noChangeAspect="1"/>
          </p:cNvPicPr>
          <p:nvPr/>
        </p:nvPicPr>
        <p:blipFill>
          <a:blip r:embed="rId3">
            <a:duotone>
              <a:prstClr val="black"/>
              <a:schemeClr val="accent2">
                <a:tint val="45000"/>
                <a:satMod val="400000"/>
              </a:schemeClr>
            </a:duotone>
          </a:blip>
          <a:stretch>
            <a:fillRect/>
          </a:stretch>
        </p:blipFill>
        <p:spPr>
          <a:xfrm>
            <a:off x="2033587" y="4953000"/>
            <a:ext cx="5076825" cy="1647825"/>
          </a:xfrm>
          <a:prstGeom prst="rect">
            <a:avLst/>
          </a:prstGeom>
        </p:spPr>
      </p:pic>
      <p:sp>
        <p:nvSpPr>
          <p:cNvPr id="7" name="Title 1"/>
          <p:cNvSpPr txBox="1">
            <a:spLocks/>
          </p:cNvSpPr>
          <p:nvPr/>
        </p:nvSpPr>
        <p:spPr>
          <a:xfrm>
            <a:off x="1981200" y="76200"/>
            <a:ext cx="6934200" cy="6397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r>
              <a:rPr lang="en-US" dirty="0"/>
              <a:t>Mapping Types</a:t>
            </a:r>
          </a:p>
        </p:txBody>
      </p:sp>
    </p:spTree>
    <p:extLst>
      <p:ext uri="{BB962C8B-B14F-4D97-AF65-F5344CB8AC3E}">
        <p14:creationId xmlns:p14="http://schemas.microsoft.com/office/powerpoint/2010/main" val="354697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3" name="Content Placeholder 2"/>
          <p:cNvSpPr>
            <a:spLocks noGrp="1"/>
          </p:cNvSpPr>
          <p:nvPr>
            <p:ph idx="1"/>
          </p:nvPr>
        </p:nvSpPr>
        <p:spPr>
          <a:xfrm>
            <a:off x="457200" y="1600201"/>
            <a:ext cx="8229600" cy="1752600"/>
          </a:xfrm>
        </p:spPr>
        <p:txBody>
          <a:bodyPr>
            <a:normAutofit/>
          </a:bodyPr>
          <a:lstStyle/>
          <a:p>
            <a:pPr>
              <a:buFont typeface="Wingdings" panose="05000000000000000000" pitchFamily="2" charset="2"/>
              <a:buChar char="q"/>
            </a:pPr>
            <a:r>
              <a:rPr lang="en-IN" sz="1800" b="0" dirty="0"/>
              <a:t>What is Mapping</a:t>
            </a:r>
          </a:p>
          <a:p>
            <a:pPr>
              <a:buFont typeface="Wingdings" panose="05000000000000000000" pitchFamily="2" charset="2"/>
              <a:buChar char="q"/>
            </a:pPr>
            <a:r>
              <a:rPr lang="en-IN" sz="1800" b="0" dirty="0"/>
              <a:t>Persistent Class</a:t>
            </a:r>
          </a:p>
          <a:p>
            <a:pPr>
              <a:buFont typeface="Wingdings" panose="05000000000000000000" pitchFamily="2" charset="2"/>
              <a:buChar char="q"/>
            </a:pPr>
            <a:r>
              <a:rPr lang="en-IN" sz="1800" b="0" dirty="0"/>
              <a:t>Mapping Files</a:t>
            </a:r>
          </a:p>
          <a:p>
            <a:pPr>
              <a:buFont typeface="Wingdings" panose="05000000000000000000" pitchFamily="2" charset="2"/>
              <a:buChar char="q"/>
            </a:pPr>
            <a:r>
              <a:rPr lang="en-IN" sz="1800" b="0" dirty="0"/>
              <a:t>Mapping Types</a:t>
            </a:r>
          </a:p>
          <a:p>
            <a:pPr>
              <a:buFont typeface="Wingdings" panose="05000000000000000000" pitchFamily="2" charset="2"/>
              <a:buChar char="q"/>
            </a:pPr>
            <a:r>
              <a:rPr lang="en-IN" sz="1800" b="0" dirty="0"/>
              <a:t>OIR Mappings</a:t>
            </a:r>
          </a:p>
        </p:txBody>
      </p:sp>
      <p:sp>
        <p:nvSpPr>
          <p:cNvPr id="4" name="Rectangle 3">
            <a:extLst>
              <a:ext uri="{FF2B5EF4-FFF2-40B4-BE49-F238E27FC236}">
                <a16:creationId xmlns:a16="http://schemas.microsoft.com/office/drawing/2014/main" id="{180A6848-CB94-41D9-BAEC-61A01FAC9F72}"/>
              </a:ext>
            </a:extLst>
          </p:cNvPr>
          <p:cNvSpPr/>
          <p:nvPr/>
        </p:nvSpPr>
        <p:spPr>
          <a:xfrm>
            <a:off x="533400" y="1066800"/>
            <a:ext cx="7315200" cy="369332"/>
          </a:xfrm>
          <a:prstGeom prst="rect">
            <a:avLst/>
          </a:prstGeom>
        </p:spPr>
        <p:txBody>
          <a:bodyPr wrap="square">
            <a:spAutoFit/>
          </a:bodyPr>
          <a:lstStyle/>
          <a:p>
            <a:r>
              <a:rPr lang="en-IN" b="1" dirty="0"/>
              <a:t>In this Module, we will understand the following:</a:t>
            </a:r>
          </a:p>
        </p:txBody>
      </p:sp>
    </p:spTree>
    <p:extLst>
      <p:ext uri="{BB962C8B-B14F-4D97-AF65-F5344CB8AC3E}">
        <p14:creationId xmlns:p14="http://schemas.microsoft.com/office/powerpoint/2010/main" val="92679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Mapping Types One to One Cont..</a:t>
            </a:r>
          </a:p>
        </p:txBody>
      </p:sp>
      <p:pic>
        <p:nvPicPr>
          <p:cNvPr id="3" name="Picture 2">
            <a:extLst>
              <a:ext uri="{FF2B5EF4-FFF2-40B4-BE49-F238E27FC236}">
                <a16:creationId xmlns:a16="http://schemas.microsoft.com/office/drawing/2014/main" id="{4821DD15-8ECF-42D8-A83B-0985CF444519}"/>
              </a:ext>
            </a:extLst>
          </p:cNvPr>
          <p:cNvPicPr>
            <a:picLocks noChangeAspect="1"/>
          </p:cNvPicPr>
          <p:nvPr/>
        </p:nvPicPr>
        <p:blipFill rotWithShape="1">
          <a:blip r:embed="rId2"/>
          <a:srcRect t="12945" r="84167" b="7016"/>
          <a:stretch/>
        </p:blipFill>
        <p:spPr>
          <a:xfrm>
            <a:off x="800100" y="1634570"/>
            <a:ext cx="2705100" cy="4800600"/>
          </a:xfrm>
          <a:prstGeom prst="rect">
            <a:avLst/>
          </a:prstGeom>
        </p:spPr>
      </p:pic>
      <p:sp>
        <p:nvSpPr>
          <p:cNvPr id="4" name="TextBox 3">
            <a:extLst>
              <a:ext uri="{FF2B5EF4-FFF2-40B4-BE49-F238E27FC236}">
                <a16:creationId xmlns:a16="http://schemas.microsoft.com/office/drawing/2014/main" id="{F6E2E2E6-0843-40C6-86B0-C53FADCC4EAB}"/>
              </a:ext>
            </a:extLst>
          </p:cNvPr>
          <p:cNvSpPr txBox="1"/>
          <p:nvPr/>
        </p:nvSpPr>
        <p:spPr>
          <a:xfrm>
            <a:off x="800100" y="933450"/>
            <a:ext cx="7543800" cy="369332"/>
          </a:xfrm>
          <a:prstGeom prst="rect">
            <a:avLst/>
          </a:prstGeom>
          <a:noFill/>
        </p:spPr>
        <p:txBody>
          <a:bodyPr wrap="square" rtlCol="0">
            <a:spAutoFit/>
          </a:bodyPr>
          <a:lstStyle/>
          <a:p>
            <a:r>
              <a:rPr lang="en-IN" dirty="0"/>
              <a:t>Create Maven Project the project structure is as below</a:t>
            </a:r>
          </a:p>
        </p:txBody>
      </p:sp>
      <p:sp>
        <p:nvSpPr>
          <p:cNvPr id="5" name="Rectangle 4">
            <a:extLst>
              <a:ext uri="{FF2B5EF4-FFF2-40B4-BE49-F238E27FC236}">
                <a16:creationId xmlns:a16="http://schemas.microsoft.com/office/drawing/2014/main" id="{07CC7979-1E9C-4D5F-9DFB-CFB6EADE14EE}"/>
              </a:ext>
            </a:extLst>
          </p:cNvPr>
          <p:cNvSpPr/>
          <p:nvPr/>
        </p:nvSpPr>
        <p:spPr>
          <a:xfrm>
            <a:off x="3962400" y="1514436"/>
            <a:ext cx="5162550" cy="5078313"/>
          </a:xfrm>
          <a:prstGeom prst="rect">
            <a:avLst/>
          </a:prstGeom>
        </p:spPr>
        <p:txBody>
          <a:bodyPr wrap="square">
            <a:spAutoFit/>
          </a:bodyPr>
          <a:lstStyle/>
          <a:p>
            <a:r>
              <a:rPr lang="en-IN" sz="1200" b="1" dirty="0">
                <a:solidFill>
                  <a:srgbClr val="008080"/>
                </a:solidFill>
                <a:latin typeface="Calibri" panose="020F0502020204030204" pitchFamily="34" charset="0"/>
                <a:cs typeface="Calibri" panose="020F0502020204030204" pitchFamily="34" charset="0"/>
              </a:rPr>
              <a:t>Pom.xml</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project </a:t>
            </a:r>
            <a:r>
              <a:rPr lang="en-IN" sz="1200" dirty="0" err="1">
                <a:solidFill>
                  <a:srgbClr val="7F007F"/>
                </a:solidFill>
                <a:latin typeface="Calibri" panose="020F0502020204030204" pitchFamily="34" charset="0"/>
                <a:cs typeface="Calibri" panose="020F0502020204030204" pitchFamily="34" charset="0"/>
              </a:rPr>
              <a:t>xmlns</a:t>
            </a:r>
            <a:r>
              <a:rPr lang="en-IN" sz="1200"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"http://maven.apache.org/POM/4.0.0" </a:t>
            </a:r>
            <a:r>
              <a:rPr lang="en-IN" sz="1200" i="1" dirty="0" err="1">
                <a:solidFill>
                  <a:srgbClr val="7F007F"/>
                </a:solidFill>
                <a:latin typeface="Calibri" panose="020F0502020204030204" pitchFamily="34" charset="0"/>
                <a:cs typeface="Calibri" panose="020F0502020204030204" pitchFamily="34" charset="0"/>
              </a:rPr>
              <a:t>xmlns:xsi</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"http://www.w3.org/2001/XMLSchema-instance" </a:t>
            </a:r>
            <a:r>
              <a:rPr lang="en-IN" sz="1200" i="1" dirty="0" err="1">
                <a:solidFill>
                  <a:srgbClr val="7F007F"/>
                </a:solidFill>
                <a:latin typeface="Calibri" panose="020F0502020204030204" pitchFamily="34" charset="0"/>
                <a:cs typeface="Calibri" panose="020F0502020204030204" pitchFamily="34" charset="0"/>
              </a:rPr>
              <a:t>xsi:schemaLocation</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"http://maven.apache.org/POM/4.0.0 http://maven.apache.org/xsd/maven-4.0.0.xsd"</a:t>
            </a:r>
            <a:r>
              <a:rPr lang="en-IN" sz="1200" i="1"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modelVersion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4.0.0</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modelVersion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OnetoManyMap</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hb-onetomany</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0.0.1-SNAPSHOT</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dependencies</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org.hibernate</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hibernate-core</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4.3.11.Final</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mysql</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mysql</a:t>
            </a:r>
            <a:r>
              <a:rPr lang="en-IN" sz="1200" dirty="0">
                <a:solidFill>
                  <a:srgbClr val="000000"/>
                </a:solidFill>
                <a:latin typeface="Calibri" panose="020F0502020204030204" pitchFamily="34" charset="0"/>
                <a:cs typeface="Calibri" panose="020F0502020204030204" pitchFamily="34" charset="0"/>
              </a:rPr>
              <a:t>-connector-java</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5.1.38</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org.javassist</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javassist</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3.18.0-GA</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dependencies</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project</a:t>
            </a:r>
            <a:r>
              <a:rPr lang="en-IN" sz="1200" dirty="0">
                <a:solidFill>
                  <a:srgbClr val="008080"/>
                </a:solidFill>
                <a:latin typeface="Calibri" panose="020F0502020204030204" pitchFamily="34" charset="0"/>
                <a:cs typeface="Calibri" panose="020F0502020204030204" pitchFamily="34" charset="0"/>
              </a:rPr>
              <a:t>&gt;</a:t>
            </a:r>
            <a:endParaRPr lang="en-IN" sz="1200" dirty="0">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88A2D966-E5F1-4EAF-97E6-FB19BD6B1B58}"/>
              </a:ext>
            </a:extLst>
          </p:cNvPr>
          <p:cNvSpPr/>
          <p:nvPr/>
        </p:nvSpPr>
        <p:spPr>
          <a:xfrm>
            <a:off x="3867150" y="2625170"/>
            <a:ext cx="3733800" cy="381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3636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3" name="Rectangle 2">
            <a:extLst>
              <a:ext uri="{FF2B5EF4-FFF2-40B4-BE49-F238E27FC236}">
                <a16:creationId xmlns:a16="http://schemas.microsoft.com/office/drawing/2014/main" id="{AC3C9642-DE28-402F-B8A0-78B4B586F1CC}"/>
              </a:ext>
            </a:extLst>
          </p:cNvPr>
          <p:cNvSpPr/>
          <p:nvPr/>
        </p:nvSpPr>
        <p:spPr>
          <a:xfrm>
            <a:off x="228600" y="1390650"/>
            <a:ext cx="4343400" cy="5078313"/>
          </a:xfrm>
          <a:prstGeom prst="rect">
            <a:avLst/>
          </a:prstGeom>
        </p:spPr>
        <p:txBody>
          <a:bodyPr wrap="square">
            <a:spAutoFit/>
          </a:bodyPr>
          <a:lstStyle/>
          <a:p>
            <a:r>
              <a:rPr lang="en-IN" sz="1200" b="1" dirty="0">
                <a:latin typeface="Calibri" panose="020F0502020204030204" pitchFamily="34" charset="0"/>
                <a:cs typeface="Calibri" panose="020F0502020204030204" pitchFamily="34" charset="0"/>
              </a:rPr>
              <a:t>Stock.java file create stock table in database with the entities</a:t>
            </a:r>
          </a:p>
          <a:p>
            <a:endParaRPr lang="en-IN" sz="1200" b="1" dirty="0">
              <a:solidFill>
                <a:srgbClr val="7F0055"/>
              </a:solidFill>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com.test.model</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javax.persistence.CascadeType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javax.persistence.Column</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javax.persistence.Entity</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javax.persistence.FetchType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javax.persistence.GeneratedValue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javax.persistence.GenerationType.</a:t>
            </a:r>
            <a:r>
              <a:rPr lang="en-IN" sz="1200" b="1" i="1" dirty="0" err="1">
                <a:solidFill>
                  <a:srgbClr val="0000C0"/>
                </a:solidFill>
                <a:latin typeface="Calibri" panose="020F0502020204030204" pitchFamily="34" charset="0"/>
                <a:cs typeface="Calibri" panose="020F0502020204030204" pitchFamily="34" charset="0"/>
              </a:rPr>
              <a:t>IDENTITY</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javax.persistence.Id</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javax.persistence.OneToOne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javax.persistence.Table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javax.persistence.UniqueConstraint</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@Entity</a:t>
            </a:r>
          </a:p>
          <a:p>
            <a:r>
              <a:rPr lang="en-IN" sz="1200" dirty="0">
                <a:solidFill>
                  <a:srgbClr val="646464"/>
                </a:solidFill>
                <a:latin typeface="Calibri" panose="020F0502020204030204" pitchFamily="34" charset="0"/>
                <a:cs typeface="Calibri" panose="020F0502020204030204" pitchFamily="34" charset="0"/>
              </a:rPr>
              <a:t>@Table</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uniqueConstraints</a:t>
            </a:r>
            <a:r>
              <a:rPr lang="en-IN" sz="1200" dirty="0">
                <a:solidFill>
                  <a:srgbClr val="000000"/>
                </a:solidFill>
                <a:latin typeface="Calibri" panose="020F0502020204030204" pitchFamily="34" charset="0"/>
                <a:cs typeface="Calibri" panose="020F0502020204030204" pitchFamily="34" charset="0"/>
              </a:rPr>
              <a:t> = {</a:t>
            </a: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UniqueConstraint</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columnNames</a:t>
            </a:r>
            <a:r>
              <a:rPr lang="en-IN" sz="1200" dirty="0">
                <a:solidFill>
                  <a:srgbClr val="000000"/>
                </a:solidFill>
                <a:latin typeface="Calibri" panose="020F0502020204030204" pitchFamily="34" charset="0"/>
                <a:cs typeface="Calibri" panose="020F0502020204030204" pitchFamily="34" charset="0"/>
              </a:rPr>
              <a:t> = </a:t>
            </a:r>
            <a:r>
              <a:rPr lang="en-IN" sz="1200" dirty="0">
                <a:solidFill>
                  <a:srgbClr val="2A00FF"/>
                </a:solidFill>
                <a:latin typeface="Calibri" panose="020F0502020204030204" pitchFamily="34" charset="0"/>
                <a:cs typeface="Calibri" panose="020F0502020204030204" pitchFamily="34" charset="0"/>
              </a:rPr>
              <a:t>"STOCK_NAME"</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UniqueConstraint</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columnNames</a:t>
            </a:r>
            <a:r>
              <a:rPr lang="en-IN" sz="1200" dirty="0">
                <a:solidFill>
                  <a:srgbClr val="000000"/>
                </a:solidFill>
                <a:latin typeface="Calibri" panose="020F0502020204030204" pitchFamily="34" charset="0"/>
                <a:cs typeface="Calibri" panose="020F0502020204030204" pitchFamily="34" charset="0"/>
              </a:rPr>
              <a:t> = </a:t>
            </a:r>
            <a:r>
              <a:rPr lang="en-IN" sz="1200" dirty="0">
                <a:solidFill>
                  <a:srgbClr val="2A00FF"/>
                </a:solidFill>
                <a:latin typeface="Calibri" panose="020F0502020204030204" pitchFamily="34" charset="0"/>
                <a:cs typeface="Calibri" panose="020F0502020204030204" pitchFamily="34" charset="0"/>
              </a:rPr>
              <a:t>"STOCK_CODE"</a:t>
            </a:r>
            <a:r>
              <a:rPr lang="en-IN" sz="1200"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Stock </a:t>
            </a:r>
            <a:r>
              <a:rPr lang="en-IN" sz="1200" b="1" dirty="0">
                <a:solidFill>
                  <a:srgbClr val="7F0055"/>
                </a:solidFill>
                <a:latin typeface="Calibri" panose="020F0502020204030204" pitchFamily="34" charset="0"/>
                <a:cs typeface="Calibri" panose="020F0502020204030204" pitchFamily="34" charset="0"/>
              </a:rPr>
              <a:t>implements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java.io.Serializable</a:t>
            </a:r>
            <a:r>
              <a:rPr lang="en-IN" sz="1200" b="1" dirty="0">
                <a:solidFill>
                  <a:srgbClr val="000000"/>
                </a:solidFill>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Integer </a:t>
            </a:r>
            <a:r>
              <a:rPr lang="en-IN" sz="1200" b="1" dirty="0" err="1">
                <a:solidFill>
                  <a:srgbClr val="0000C0"/>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 {</a:t>
            </a:r>
          </a:p>
          <a:p>
            <a:r>
              <a:rPr lang="en-IN" sz="1200" dirty="0">
                <a:solidFill>
                  <a:srgbClr val="000000"/>
                </a:solidFill>
                <a:latin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7839C8F3-A222-49B5-A85D-2D4C8D820DA7}"/>
              </a:ext>
            </a:extLst>
          </p:cNvPr>
          <p:cNvSpPr/>
          <p:nvPr/>
        </p:nvSpPr>
        <p:spPr>
          <a:xfrm>
            <a:off x="4572000" y="1371600"/>
            <a:ext cx="4724400" cy="4524315"/>
          </a:xfrm>
          <a:prstGeom prst="rect">
            <a:avLst/>
          </a:prstGeom>
        </p:spPr>
        <p:txBody>
          <a:bodyPr wrap="square">
            <a:spAutoFit/>
          </a:bodyPr>
          <a:lstStyle/>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Stock(String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Stock(String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@Id</a:t>
            </a: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GeneratedValue</a:t>
            </a:r>
            <a:r>
              <a:rPr lang="en-IN" sz="1200" dirty="0">
                <a:solidFill>
                  <a:srgbClr val="000000"/>
                </a:solidFill>
                <a:latin typeface="Calibri" panose="020F0502020204030204" pitchFamily="34" charset="0"/>
                <a:cs typeface="Calibri" panose="020F0502020204030204" pitchFamily="34" charset="0"/>
              </a:rPr>
              <a:t>(strategy = </a:t>
            </a:r>
            <a:r>
              <a:rPr lang="en-IN" sz="1200" b="1" i="1" dirty="0">
                <a:solidFill>
                  <a:srgbClr val="0000C0"/>
                </a:solidFill>
                <a:latin typeface="Calibri" panose="020F0502020204030204" pitchFamily="34" charset="0"/>
                <a:cs typeface="Calibri" panose="020F0502020204030204" pitchFamily="34" charset="0"/>
              </a:rPr>
              <a:t>IDENTITY</a:t>
            </a:r>
            <a:r>
              <a:rPr lang="en-IN" sz="1200" b="1" i="1"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"STOCK_ID"</a:t>
            </a:r>
            <a:r>
              <a:rPr lang="en-IN" sz="1200" dirty="0">
                <a:solidFill>
                  <a:srgbClr val="000000"/>
                </a:solidFill>
                <a:latin typeface="Calibri" panose="020F0502020204030204" pitchFamily="34" charset="0"/>
                <a:cs typeface="Calibri" panose="020F0502020204030204" pitchFamily="34" charset="0"/>
              </a:rPr>
              <a:t>, unique = </a:t>
            </a:r>
            <a:r>
              <a:rPr lang="en-IN" sz="1200" b="1" dirty="0">
                <a:solidFill>
                  <a:srgbClr val="7F0055"/>
                </a:solidFill>
                <a:latin typeface="Calibri" panose="020F0502020204030204" pitchFamily="34" charset="0"/>
                <a:cs typeface="Calibri" panose="020F0502020204030204" pitchFamily="34" charset="0"/>
              </a:rPr>
              <a:t>true</a:t>
            </a:r>
            <a:r>
              <a:rPr lang="en-IN" sz="1200" b="1"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Integer </a:t>
            </a:r>
            <a:r>
              <a:rPr lang="en-IN" sz="1200" b="1" dirty="0" err="1">
                <a:solidFill>
                  <a:srgbClr val="000000"/>
                </a:solidFill>
                <a:latin typeface="Calibri" panose="020F0502020204030204" pitchFamily="34" charset="0"/>
                <a:cs typeface="Calibri" panose="020F0502020204030204" pitchFamily="34" charset="0"/>
              </a:rPr>
              <a:t>getStockId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setStockId</a:t>
            </a:r>
            <a:r>
              <a:rPr lang="en-IN" sz="1200" b="1" dirty="0">
                <a:solidFill>
                  <a:srgbClr val="000000"/>
                </a:solidFill>
                <a:latin typeface="Calibri" panose="020F0502020204030204" pitchFamily="34" charset="0"/>
                <a:cs typeface="Calibri" panose="020F0502020204030204" pitchFamily="34" charset="0"/>
              </a:rPr>
              <a:t>(Integer </a:t>
            </a:r>
            <a:r>
              <a:rPr lang="en-IN" sz="1200" b="1" dirty="0" err="1">
                <a:solidFill>
                  <a:srgbClr val="6A3E3E"/>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26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9174CEC8-BF84-4D63-B369-F1CE4E032285}"/>
              </a:ext>
            </a:extLst>
          </p:cNvPr>
          <p:cNvSpPr/>
          <p:nvPr/>
        </p:nvSpPr>
        <p:spPr>
          <a:xfrm>
            <a:off x="152400" y="1219201"/>
            <a:ext cx="4724400" cy="5632311"/>
          </a:xfrm>
          <a:prstGeom prst="rect">
            <a:avLst/>
          </a:prstGeom>
        </p:spPr>
        <p:txBody>
          <a:bodyPr wrap="square">
            <a:spAutoFit/>
          </a:bodyPr>
          <a:lstStyle/>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"STOCK_CODE"</a:t>
            </a:r>
            <a:r>
              <a:rPr lang="en-IN" sz="1200" dirty="0">
                <a:solidFill>
                  <a:srgbClr val="000000"/>
                </a:solidFill>
                <a:latin typeface="Calibri" panose="020F0502020204030204" pitchFamily="34" charset="0"/>
                <a:cs typeface="Calibri" panose="020F0502020204030204" pitchFamily="34" charset="0"/>
              </a:rPr>
              <a:t>, unique = </a:t>
            </a:r>
            <a:r>
              <a:rPr lang="en-IN" sz="1200" b="1" dirty="0">
                <a:solidFill>
                  <a:srgbClr val="7F0055"/>
                </a:solidFill>
                <a:latin typeface="Calibri" panose="020F0502020204030204" pitchFamily="34" charset="0"/>
                <a:cs typeface="Calibri" panose="020F0502020204030204" pitchFamily="34" charset="0"/>
              </a:rPr>
              <a:t>true</a:t>
            </a:r>
            <a:r>
              <a:rPr lang="en-IN" sz="1200" b="1"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 = 10)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getStockCode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setStockCode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"STOCK_NAME"</a:t>
            </a:r>
            <a:r>
              <a:rPr lang="en-IN" sz="1200" dirty="0">
                <a:solidFill>
                  <a:srgbClr val="000000"/>
                </a:solidFill>
                <a:latin typeface="Calibri" panose="020F0502020204030204" pitchFamily="34" charset="0"/>
                <a:cs typeface="Calibri" panose="020F0502020204030204" pitchFamily="34" charset="0"/>
              </a:rPr>
              <a:t>, unique = </a:t>
            </a:r>
            <a:r>
              <a:rPr lang="en-IN" sz="1200" b="1" dirty="0">
                <a:solidFill>
                  <a:srgbClr val="7F0055"/>
                </a:solidFill>
                <a:latin typeface="Calibri" panose="020F0502020204030204" pitchFamily="34" charset="0"/>
                <a:cs typeface="Calibri" panose="020F0502020204030204" pitchFamily="34" charset="0"/>
              </a:rPr>
              <a:t>true</a:t>
            </a:r>
            <a:r>
              <a:rPr lang="en-IN" sz="1200" b="1"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 = 20)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getStockName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setStockName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OneToOne</a:t>
            </a:r>
            <a:r>
              <a:rPr lang="en-IN" sz="1200" dirty="0">
                <a:solidFill>
                  <a:srgbClr val="000000"/>
                </a:solidFill>
                <a:latin typeface="Calibri" panose="020F0502020204030204" pitchFamily="34" charset="0"/>
                <a:cs typeface="Calibri" panose="020F0502020204030204" pitchFamily="34" charset="0"/>
              </a:rPr>
              <a:t>(fetch = </a:t>
            </a:r>
            <a:r>
              <a:rPr lang="en-IN" sz="1200" dirty="0" err="1">
                <a:solidFill>
                  <a:srgbClr val="000000"/>
                </a:solidFill>
                <a:latin typeface="Calibri" panose="020F0502020204030204" pitchFamily="34" charset="0"/>
                <a:cs typeface="Calibri" panose="020F0502020204030204" pitchFamily="34" charset="0"/>
              </a:rPr>
              <a:t>FetchType.</a:t>
            </a:r>
            <a:r>
              <a:rPr lang="en-IN" sz="1200" b="1" i="1" dirty="0" err="1">
                <a:solidFill>
                  <a:srgbClr val="0000C0"/>
                </a:solidFill>
                <a:latin typeface="Calibri" panose="020F0502020204030204" pitchFamily="34" charset="0"/>
                <a:cs typeface="Calibri" panose="020F0502020204030204" pitchFamily="34" charset="0"/>
              </a:rPr>
              <a:t>LAZY</a:t>
            </a:r>
            <a:r>
              <a:rPr lang="en-IN" sz="1200" b="1" i="1" dirty="0">
                <a:solidFill>
                  <a:srgbClr val="000000"/>
                </a:solidFill>
                <a:latin typeface="Calibri" panose="020F0502020204030204" pitchFamily="34" charset="0"/>
                <a:cs typeface="Calibri" panose="020F0502020204030204" pitchFamily="34" charset="0"/>
              </a:rPr>
              <a:t>, </a:t>
            </a:r>
            <a:r>
              <a:rPr lang="en-IN" sz="1200" b="1" i="1" dirty="0" err="1">
                <a:solidFill>
                  <a:srgbClr val="000000"/>
                </a:solidFill>
                <a:latin typeface="Calibri" panose="020F0502020204030204" pitchFamily="34" charset="0"/>
                <a:cs typeface="Calibri" panose="020F0502020204030204" pitchFamily="34" charset="0"/>
              </a:rPr>
              <a:t>mappedBy</a:t>
            </a:r>
            <a:r>
              <a:rPr lang="en-IN" sz="1200" b="1" i="1" dirty="0">
                <a:solidFill>
                  <a:srgbClr val="000000"/>
                </a:solidFill>
                <a:latin typeface="Calibri" panose="020F0502020204030204" pitchFamily="34" charset="0"/>
                <a:cs typeface="Calibri" panose="020F0502020204030204" pitchFamily="34" charset="0"/>
              </a:rPr>
              <a:t> = </a:t>
            </a:r>
            <a:r>
              <a:rPr lang="en-IN" sz="1200" b="1" i="1" dirty="0">
                <a:solidFill>
                  <a:srgbClr val="2A00FF"/>
                </a:solidFill>
                <a:latin typeface="Calibri" panose="020F0502020204030204" pitchFamily="34" charset="0"/>
                <a:cs typeface="Calibri" panose="020F0502020204030204" pitchFamily="34" charset="0"/>
              </a:rPr>
              <a:t>"stock"</a:t>
            </a:r>
            <a:r>
              <a:rPr lang="en-IN" sz="1200" b="1" i="1" dirty="0">
                <a:solidFill>
                  <a:srgbClr val="000000"/>
                </a:solidFill>
                <a:latin typeface="Calibri" panose="020F0502020204030204" pitchFamily="34" charset="0"/>
                <a:cs typeface="Calibri" panose="020F0502020204030204" pitchFamily="34" charset="0"/>
              </a:rPr>
              <a:t>, cascade = </a:t>
            </a:r>
            <a:r>
              <a:rPr lang="en-IN" sz="1200" b="1" i="1" dirty="0" err="1">
                <a:solidFill>
                  <a:srgbClr val="000000"/>
                </a:solidFill>
                <a:latin typeface="Calibri" panose="020F0502020204030204" pitchFamily="34" charset="0"/>
                <a:cs typeface="Calibri" panose="020F0502020204030204" pitchFamily="34" charset="0"/>
              </a:rPr>
              <a:t>CascadeType.</a:t>
            </a:r>
            <a:r>
              <a:rPr lang="en-IN" sz="1200" b="1" i="1" dirty="0" err="1">
                <a:solidFill>
                  <a:srgbClr val="0000C0"/>
                </a:solidFill>
                <a:latin typeface="Calibri" panose="020F0502020204030204" pitchFamily="34" charset="0"/>
                <a:cs typeface="Calibri" panose="020F0502020204030204" pitchFamily="34" charset="0"/>
              </a:rPr>
              <a:t>ALL</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getStockDetail</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setStockDetail</a:t>
            </a:r>
            <a:r>
              <a:rPr lang="en-IN" sz="1200" b="1" dirty="0">
                <a:solidFill>
                  <a:srgbClr val="000000"/>
                </a:solidFill>
                <a:latin typeface="Calibri" panose="020F0502020204030204" pitchFamily="34" charset="0"/>
                <a:cs typeface="Calibri" panose="020F0502020204030204" pitchFamily="34" charset="0"/>
              </a:rPr>
              <a:t>(</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85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2A641A9E-25DE-42F3-B2F3-4F660BC64019}"/>
              </a:ext>
            </a:extLst>
          </p:cNvPr>
          <p:cNvSpPr/>
          <p:nvPr/>
        </p:nvSpPr>
        <p:spPr>
          <a:xfrm>
            <a:off x="228600" y="990600"/>
            <a:ext cx="8534400" cy="5632311"/>
          </a:xfrm>
          <a:prstGeom prst="rect">
            <a:avLst/>
          </a:prstGeom>
        </p:spPr>
        <p:txBody>
          <a:bodyPr wrap="square">
            <a:spAutoFit/>
          </a:bodyPr>
          <a:lstStyle/>
          <a:p>
            <a:r>
              <a:rPr lang="en-IN" sz="1200" b="1" dirty="0" err="1">
                <a:latin typeface="Calibri" panose="020F0502020204030204" pitchFamily="34" charset="0"/>
                <a:cs typeface="Calibri" panose="020F0502020204030204" pitchFamily="34" charset="0"/>
              </a:rPr>
              <a:t>Stock_detail</a:t>
            </a:r>
            <a:r>
              <a:rPr lang="en-IN" sz="1200" b="1" dirty="0">
                <a:latin typeface="Calibri" panose="020F0502020204030204" pitchFamily="34" charset="0"/>
                <a:cs typeface="Calibri" panose="020F0502020204030204" pitchFamily="34" charset="0"/>
              </a:rPr>
              <a:t> class for making table entity </a:t>
            </a:r>
            <a:r>
              <a:rPr lang="en-IN" sz="1200" b="1" dirty="0" err="1">
                <a:latin typeface="Calibri" panose="020F0502020204030204" pitchFamily="34" charset="0"/>
                <a:cs typeface="Calibri" panose="020F0502020204030204" pitchFamily="34" charset="0"/>
              </a:rPr>
              <a:t>stock_detail</a:t>
            </a:r>
            <a:r>
              <a:rPr lang="en-IN" sz="1200" b="1" dirty="0">
                <a:latin typeface="Calibri" panose="020F0502020204030204" pitchFamily="34" charset="0"/>
                <a:cs typeface="Calibri" panose="020F0502020204030204" pitchFamily="34" charset="0"/>
              </a:rPr>
              <a:t> with mapping columns </a:t>
            </a:r>
          </a:p>
          <a:p>
            <a:endParaRPr lang="en-IN" sz="1200" b="1" dirty="0">
              <a:solidFill>
                <a:srgbClr val="7F0055"/>
              </a:solidFill>
              <a:latin typeface="Consolas" panose="020B0609020204030204" pitchFamily="49"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com.test.model</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javax.persistence.Column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javax.persistence.Entity</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javax.persistence.FetchType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javax.persistence.GeneratedValue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javax.persistence.OneToOne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javax.persistence.PrimaryKeyJoinColumn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javax.persistence.Table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javax.persistence.Temporal</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javax.persistence.TemporalType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org.hibernate.annotations.GenericGenerator</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org.hibernate.annotations.Parameter</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@Entity</a:t>
            </a:r>
          </a:p>
          <a:p>
            <a:r>
              <a:rPr lang="en-IN" sz="1200" dirty="0">
                <a:solidFill>
                  <a:srgbClr val="646464"/>
                </a:solidFill>
                <a:latin typeface="Consolas" panose="020B0609020204030204" pitchFamily="49" charset="0"/>
              </a:rPr>
              <a:t>@Table</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a:t>
            </a:r>
            <a:r>
              <a:rPr lang="en-IN" sz="1200" dirty="0" err="1">
                <a:solidFill>
                  <a:srgbClr val="2A00FF"/>
                </a:solidFill>
                <a:latin typeface="Consolas" panose="020B0609020204030204" pitchFamily="49" charset="0"/>
              </a:rPr>
              <a:t>stock_detail</a:t>
            </a:r>
            <a:r>
              <a:rPr lang="en-IN" sz="1200" dirty="0">
                <a:solidFill>
                  <a:srgbClr val="2A00FF"/>
                </a:solidFill>
                <a:latin typeface="Consolas" panose="020B0609020204030204" pitchFamily="49" charset="0"/>
              </a:rPr>
              <a:t>"</a:t>
            </a:r>
            <a:r>
              <a:rPr lang="en-IN" sz="1200"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u="sng" dirty="0" err="1">
                <a:solidFill>
                  <a:srgbClr val="000000"/>
                </a:solidFill>
                <a:latin typeface="Consolas" panose="020B0609020204030204" pitchFamily="49" charset="0"/>
              </a:rPr>
              <a:t>StockDetail</a:t>
            </a:r>
            <a:r>
              <a:rPr lang="en-IN" sz="1200" b="1" u="sng" dirty="0">
                <a:solidFill>
                  <a:srgbClr val="000000"/>
                </a:solidFill>
                <a:latin typeface="Consolas" panose="020B0609020204030204" pitchFamily="49" charset="0"/>
              </a:rPr>
              <a:t> </a:t>
            </a:r>
            <a:r>
              <a:rPr lang="en-IN" sz="1200" b="1" u="sng" dirty="0">
                <a:solidFill>
                  <a:srgbClr val="7F0055"/>
                </a:solidFill>
                <a:latin typeface="Consolas" panose="020B0609020204030204" pitchFamily="49" charset="0"/>
              </a:rPr>
              <a:t>implements</a:t>
            </a:r>
            <a:r>
              <a:rPr lang="en-IN" sz="1200" b="1" u="sng" dirty="0">
                <a:solidFill>
                  <a:srgbClr val="000000"/>
                </a:solidFill>
                <a:latin typeface="Consolas" panose="020B0609020204030204" pitchFamily="49" charset="0"/>
              </a:rPr>
              <a:t> </a:t>
            </a:r>
            <a:r>
              <a:rPr lang="en-IN" sz="1200" b="1" u="sng" dirty="0" err="1">
                <a:solidFill>
                  <a:srgbClr val="000000"/>
                </a:solidFill>
                <a:latin typeface="Consolas" panose="020B0609020204030204" pitchFamily="49" charset="0"/>
              </a:rPr>
              <a:t>java.io.Serializable</a:t>
            </a:r>
            <a:r>
              <a:rPr lang="en-IN" sz="1200" b="1" u="sng" dirty="0">
                <a:solidFill>
                  <a:srgbClr val="000000"/>
                </a:solidFill>
                <a:latin typeface="Consolas" panose="020B0609020204030204" pitchFamily="49" charset="0"/>
              </a:rPr>
              <a:t> {</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Integer </a:t>
            </a:r>
            <a:r>
              <a:rPr lang="en-IN" sz="1200" b="1" dirty="0" err="1">
                <a:solidFill>
                  <a:srgbClr val="0000C0"/>
                </a:solidFill>
                <a:latin typeface="Consolas" panose="020B0609020204030204" pitchFamily="49" charset="0"/>
              </a:rPr>
              <a:t>stockId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Stock </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err="1">
                <a:solidFill>
                  <a:srgbClr val="0000C0"/>
                </a:solidFill>
                <a:latin typeface="Consolas" panose="020B0609020204030204" pitchFamily="49" charset="0"/>
              </a:rPr>
              <a:t>compName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err="1">
                <a:solidFill>
                  <a:srgbClr val="0000C0"/>
                </a:solidFill>
                <a:latin typeface="Consolas" panose="020B0609020204030204" pitchFamily="49" charset="0"/>
              </a:rPr>
              <a:t>compDesc</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a:solidFill>
                  <a:srgbClr val="0000C0"/>
                </a:solidFill>
                <a:latin typeface="Consolas" panose="020B0609020204030204" pitchFamily="49" charset="0"/>
              </a:rPr>
              <a:t>remark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Date </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p:txBody>
      </p:sp>
    </p:spTree>
    <p:extLst>
      <p:ext uri="{BB962C8B-B14F-4D97-AF65-F5344CB8AC3E}">
        <p14:creationId xmlns:p14="http://schemas.microsoft.com/office/powerpoint/2010/main" val="3874682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2A641A9E-25DE-42F3-B2F3-4F660BC64019}"/>
              </a:ext>
            </a:extLst>
          </p:cNvPr>
          <p:cNvSpPr/>
          <p:nvPr/>
        </p:nvSpPr>
        <p:spPr>
          <a:xfrm>
            <a:off x="228600" y="990600"/>
            <a:ext cx="6477000" cy="5816977"/>
          </a:xfrm>
          <a:prstGeom prst="rect">
            <a:avLst/>
          </a:prstGeom>
        </p:spPr>
        <p:txBody>
          <a:bodyPr wrap="square">
            <a:spAutoFit/>
          </a:bodyPr>
          <a:lstStyle/>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StockDetail</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StockDetail</a:t>
            </a:r>
            <a:r>
              <a:rPr lang="en-IN" sz="1200" b="1" dirty="0">
                <a:solidFill>
                  <a:srgbClr val="000000"/>
                </a:solidFill>
                <a:latin typeface="Consolas" panose="020B0609020204030204" pitchFamily="49" charset="0"/>
              </a:rPr>
              <a:t>(Stock </a:t>
            </a:r>
            <a:r>
              <a:rPr lang="en-IN" sz="1200" b="1" dirty="0" err="1">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 String </a:t>
            </a:r>
            <a:r>
              <a:rPr lang="en-IN" sz="1200" b="1" dirty="0" err="1">
                <a:solidFill>
                  <a:srgbClr val="6A3E3E"/>
                </a:solidFill>
                <a:latin typeface="Consolas" panose="020B0609020204030204" pitchFamily="49" charset="0"/>
              </a:rPr>
              <a:t>compName</a:t>
            </a:r>
            <a:r>
              <a:rPr lang="en-IN" sz="1200" b="1" dirty="0">
                <a:solidFill>
                  <a:srgbClr val="000000"/>
                </a:solidFill>
                <a:latin typeface="Consolas" panose="020B0609020204030204" pitchFamily="49" charset="0"/>
              </a:rPr>
              <a:t>, String </a:t>
            </a:r>
            <a:r>
              <a:rPr lang="en-IN" sz="1200" b="1" dirty="0" err="1">
                <a:solidFill>
                  <a:srgbClr val="6A3E3E"/>
                </a:solidFill>
                <a:latin typeface="Consolas" panose="020B0609020204030204" pitchFamily="49" charset="0"/>
              </a:rPr>
              <a:t>compDesc</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String </a:t>
            </a:r>
            <a:r>
              <a:rPr lang="en-IN" sz="1200" dirty="0">
                <a:solidFill>
                  <a:srgbClr val="6A3E3E"/>
                </a:solidFill>
                <a:latin typeface="Consolas" panose="020B0609020204030204" pitchFamily="49" charset="0"/>
              </a:rPr>
              <a:t>remark</a:t>
            </a:r>
            <a:r>
              <a:rPr lang="en-IN" sz="1200" dirty="0">
                <a:solidFill>
                  <a:srgbClr val="000000"/>
                </a:solidFill>
                <a:latin typeface="Consolas" panose="020B0609020204030204" pitchFamily="49" charset="0"/>
              </a:rPr>
              <a:t>, Date </a:t>
            </a:r>
            <a:r>
              <a:rPr lang="en-IN" sz="1200" dirty="0" err="1">
                <a:solidFill>
                  <a:srgbClr val="6A3E3E"/>
                </a:solidFill>
                <a:latin typeface="Consolas" panose="020B0609020204030204" pitchFamily="49" charset="0"/>
              </a:rPr>
              <a:t>listedDate</a:t>
            </a:r>
            <a:r>
              <a:rPr lang="en-IN" sz="1200"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compName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compName</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compDesc</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compDesc</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remark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remark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listedDate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GenericGenerator</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"generator"</a:t>
            </a:r>
            <a:r>
              <a:rPr lang="en-IN" sz="1200" dirty="0">
                <a:solidFill>
                  <a:srgbClr val="000000"/>
                </a:solidFill>
                <a:latin typeface="Consolas" panose="020B0609020204030204" pitchFamily="49" charset="0"/>
              </a:rPr>
              <a:t>, strategy = </a:t>
            </a:r>
            <a:r>
              <a:rPr lang="en-IN" sz="1200" dirty="0">
                <a:solidFill>
                  <a:srgbClr val="2A00FF"/>
                </a:solidFill>
                <a:latin typeface="Consolas" panose="020B0609020204030204" pitchFamily="49" charset="0"/>
              </a:rPr>
              <a:t>"foreign"</a:t>
            </a:r>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parameters = </a:t>
            </a:r>
            <a:r>
              <a:rPr lang="en-IN" sz="1200" dirty="0">
                <a:solidFill>
                  <a:srgbClr val="646464"/>
                </a:solidFill>
                <a:latin typeface="Consolas" panose="020B0609020204030204" pitchFamily="49" charset="0"/>
              </a:rPr>
              <a:t>@Parameter</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"property"</a:t>
            </a:r>
            <a:r>
              <a:rPr lang="en-IN" sz="1200" dirty="0">
                <a:solidFill>
                  <a:srgbClr val="000000"/>
                </a:solidFill>
                <a:latin typeface="Consolas" panose="020B0609020204030204" pitchFamily="49" charset="0"/>
              </a:rPr>
              <a:t>, value = </a:t>
            </a:r>
            <a:r>
              <a:rPr lang="en-IN" sz="1200" dirty="0">
                <a:solidFill>
                  <a:srgbClr val="2A00FF"/>
                </a:solidFill>
                <a:latin typeface="Consolas" panose="020B0609020204030204" pitchFamily="49" charset="0"/>
              </a:rPr>
              <a:t>"stock"</a:t>
            </a:r>
            <a:r>
              <a:rPr lang="en-IN" sz="1200"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@Id</a:t>
            </a: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GeneratedValue</a:t>
            </a:r>
            <a:r>
              <a:rPr lang="en-IN" sz="1200" dirty="0">
                <a:solidFill>
                  <a:srgbClr val="000000"/>
                </a:solidFill>
                <a:latin typeface="Consolas" panose="020B0609020204030204" pitchFamily="49" charset="0"/>
              </a:rPr>
              <a:t>(generator = </a:t>
            </a:r>
            <a:r>
              <a:rPr lang="en-IN" sz="1200" dirty="0">
                <a:solidFill>
                  <a:srgbClr val="2A00FF"/>
                </a:solidFill>
                <a:latin typeface="Consolas" panose="020B0609020204030204" pitchFamily="49" charset="0"/>
              </a:rPr>
              <a:t>"generator"</a:t>
            </a:r>
            <a:r>
              <a:rPr lang="en-IN" sz="1200"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"STOCK_ID"</a:t>
            </a:r>
            <a:r>
              <a:rPr lang="en-IN" sz="1200" dirty="0">
                <a:solidFill>
                  <a:srgbClr val="000000"/>
                </a:solidFill>
                <a:latin typeface="Consolas" panose="020B0609020204030204" pitchFamily="49" charset="0"/>
              </a:rPr>
              <a:t>, unique = </a:t>
            </a:r>
            <a:r>
              <a:rPr lang="en-IN" sz="1200" b="1" dirty="0">
                <a:solidFill>
                  <a:srgbClr val="7F0055"/>
                </a:solidFill>
                <a:latin typeface="Consolas" panose="020B0609020204030204" pitchFamily="49" charset="0"/>
              </a:rPr>
              <a:t>true</a:t>
            </a:r>
            <a:r>
              <a:rPr lang="en-IN" sz="1200" b="1" dirty="0">
                <a:solidFill>
                  <a:srgbClr val="000000"/>
                </a:solidFill>
                <a:latin typeface="Consolas" panose="020B0609020204030204" pitchFamily="49" charset="0"/>
              </a:rPr>
              <a:t>, nullable = </a:t>
            </a:r>
            <a:r>
              <a:rPr lang="en-IN" sz="1200" b="1" dirty="0">
                <a:solidFill>
                  <a:srgbClr val="7F0055"/>
                </a:solidFill>
                <a:latin typeface="Consolas" panose="020B0609020204030204" pitchFamily="49" charset="0"/>
              </a:rPr>
              <a:t>false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Integer </a:t>
            </a:r>
            <a:r>
              <a:rPr lang="en-IN" sz="1200" b="1" dirty="0" err="1">
                <a:solidFill>
                  <a:srgbClr val="000000"/>
                </a:solidFill>
                <a:latin typeface="Consolas" panose="020B0609020204030204" pitchFamily="49" charset="0"/>
              </a:rPr>
              <a:t>getStockId</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stockId</a:t>
            </a:r>
            <a:r>
              <a:rPr lang="en-IN" sz="1200" b="1" dirty="0">
                <a:solidFill>
                  <a:srgbClr val="000000"/>
                </a:solidFill>
                <a:latin typeface="Consolas" panose="020B0609020204030204" pitchFamily="49" charset="0"/>
              </a:rPr>
              <a:t>;				One to one mapping</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setStockId</a:t>
            </a:r>
            <a:r>
              <a:rPr lang="en-IN" sz="1200" b="1" dirty="0">
                <a:solidFill>
                  <a:srgbClr val="000000"/>
                </a:solidFill>
                <a:latin typeface="Consolas" panose="020B0609020204030204" pitchFamily="49" charset="0"/>
              </a:rPr>
              <a:t>(Integer </a:t>
            </a:r>
            <a:r>
              <a:rPr lang="en-IN" sz="1200" b="1" dirty="0" err="1">
                <a:solidFill>
                  <a:srgbClr val="6A3E3E"/>
                </a:solidFill>
                <a:latin typeface="Consolas" panose="020B0609020204030204" pitchFamily="49" charset="0"/>
              </a:rPr>
              <a:t>stockId</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stockId</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stockId</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OneToOne</a:t>
            </a:r>
            <a:r>
              <a:rPr lang="en-IN" sz="1200" dirty="0">
                <a:solidFill>
                  <a:srgbClr val="000000"/>
                </a:solidFill>
                <a:latin typeface="Consolas" panose="020B0609020204030204" pitchFamily="49" charset="0"/>
              </a:rPr>
              <a:t>(fetch = </a:t>
            </a:r>
            <a:r>
              <a:rPr lang="en-IN" sz="1200" dirty="0" err="1">
                <a:solidFill>
                  <a:srgbClr val="000000"/>
                </a:solidFill>
                <a:latin typeface="Consolas" panose="020B0609020204030204" pitchFamily="49" charset="0"/>
              </a:rPr>
              <a:t>FetchType.</a:t>
            </a:r>
            <a:r>
              <a:rPr lang="en-IN" sz="1200" b="1" i="1" dirty="0" err="1">
                <a:solidFill>
                  <a:srgbClr val="0000C0"/>
                </a:solidFill>
                <a:latin typeface="Consolas" panose="020B0609020204030204" pitchFamily="49" charset="0"/>
              </a:rPr>
              <a:t>LAZY</a:t>
            </a:r>
            <a:r>
              <a:rPr lang="en-IN" sz="1200" b="1" i="1"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PrimaryKeyJoinColumn</a:t>
            </a:r>
            <a:endParaRPr lang="en-IN" sz="1200" dirty="0">
              <a:solidFill>
                <a:srgbClr val="646464"/>
              </a:solidFill>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Stock </a:t>
            </a:r>
            <a:r>
              <a:rPr lang="en-IN" sz="1200" b="1" dirty="0" err="1">
                <a:solidFill>
                  <a:srgbClr val="000000"/>
                </a:solidFill>
                <a:latin typeface="Consolas" panose="020B0609020204030204" pitchFamily="49" charset="0"/>
              </a:rPr>
              <a:t>getStock</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p:txBody>
      </p:sp>
      <p:sp>
        <p:nvSpPr>
          <p:cNvPr id="3" name="Oval 2">
            <a:extLst>
              <a:ext uri="{FF2B5EF4-FFF2-40B4-BE49-F238E27FC236}">
                <a16:creationId xmlns:a16="http://schemas.microsoft.com/office/drawing/2014/main" id="{E66E9485-5158-4FB0-BC17-A1CF72F638EA}"/>
              </a:ext>
            </a:extLst>
          </p:cNvPr>
          <p:cNvSpPr/>
          <p:nvPr/>
        </p:nvSpPr>
        <p:spPr>
          <a:xfrm>
            <a:off x="228600" y="5029200"/>
            <a:ext cx="33528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C4E619CD-0BBD-4E25-AF4C-85590FBDB688}"/>
              </a:ext>
            </a:extLst>
          </p:cNvPr>
          <p:cNvCxnSpPr>
            <a:cxnSpLocks/>
          </p:cNvCxnSpPr>
          <p:nvPr/>
        </p:nvCxnSpPr>
        <p:spPr>
          <a:xfrm flipV="1">
            <a:off x="3467100" y="4533900"/>
            <a:ext cx="16002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68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457200" y="1066800"/>
            <a:ext cx="6324600" cy="5909310"/>
          </a:xfrm>
          <a:prstGeom prst="rect">
            <a:avLst/>
          </a:prstGeom>
        </p:spPr>
        <p:txBody>
          <a:bodyPr wrap="square">
            <a:spAutoFit/>
          </a:bodyPr>
          <a:lstStyle/>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setStock</a:t>
            </a:r>
            <a:r>
              <a:rPr lang="en-IN" sz="1400" b="1" dirty="0">
                <a:solidFill>
                  <a:srgbClr val="000000"/>
                </a:solidFill>
                <a:latin typeface="Consolas" panose="020B0609020204030204" pitchFamily="49" charset="0"/>
              </a:rPr>
              <a:t>(Stock </a:t>
            </a:r>
            <a:r>
              <a:rPr lang="en-IN" sz="1400" b="1" dirty="0">
                <a:solidFill>
                  <a:srgbClr val="6A3E3E"/>
                </a:solidFill>
                <a:latin typeface="Consolas" panose="020B0609020204030204" pitchFamily="49" charset="0"/>
              </a:rPr>
              <a:t>stock</a:t>
            </a:r>
            <a:r>
              <a:rPr lang="en-IN" sz="1400" b="1"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stock</a:t>
            </a:r>
            <a:r>
              <a:rPr lang="en-IN" sz="1400" b="1" dirty="0">
                <a:solidFill>
                  <a:srgbClr val="000000"/>
                </a:solidFill>
                <a:latin typeface="Consolas" panose="020B0609020204030204" pitchFamily="49" charset="0"/>
              </a:rPr>
              <a:t> = </a:t>
            </a:r>
            <a:r>
              <a:rPr lang="en-IN" sz="1400" b="1" dirty="0">
                <a:solidFill>
                  <a:srgbClr val="6A3E3E"/>
                </a:solidFill>
                <a:latin typeface="Consolas" panose="020B0609020204030204" pitchFamily="49" charset="0"/>
              </a:rPr>
              <a:t>stock</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dirty="0">
                <a:solidFill>
                  <a:srgbClr val="646464"/>
                </a:solidFill>
                <a:latin typeface="Consolas" panose="020B0609020204030204" pitchFamily="49" charset="0"/>
              </a:rPr>
              <a:t>@Column</a:t>
            </a:r>
            <a:r>
              <a:rPr lang="en-IN" sz="1400" dirty="0">
                <a:solidFill>
                  <a:srgbClr val="000000"/>
                </a:solidFill>
                <a:latin typeface="Consolas" panose="020B0609020204030204" pitchFamily="49" charset="0"/>
              </a:rPr>
              <a:t>(name = </a:t>
            </a:r>
            <a:r>
              <a:rPr lang="en-IN" sz="1400" dirty="0">
                <a:solidFill>
                  <a:srgbClr val="2A00FF"/>
                </a:solidFill>
                <a:latin typeface="Consolas" panose="020B0609020204030204" pitchFamily="49" charset="0"/>
              </a:rPr>
              <a:t>"COMP_NAME"</a:t>
            </a:r>
            <a:r>
              <a:rPr lang="en-IN" sz="1400" dirty="0">
                <a:solidFill>
                  <a:srgbClr val="000000"/>
                </a:solidFill>
                <a:latin typeface="Consolas" panose="020B0609020204030204" pitchFamily="49" charset="0"/>
              </a:rPr>
              <a:t>, nullable = </a:t>
            </a:r>
            <a:r>
              <a:rPr lang="en-IN" sz="1400" b="1" dirty="0">
                <a:solidFill>
                  <a:srgbClr val="7F0055"/>
                </a:solidFill>
                <a:latin typeface="Consolas" panose="020B0609020204030204" pitchFamily="49" charset="0"/>
              </a:rPr>
              <a:t>false</a:t>
            </a:r>
            <a:r>
              <a:rPr lang="en-IN" sz="1400" b="1" dirty="0">
                <a:solidFill>
                  <a:srgbClr val="000000"/>
                </a:solidFill>
                <a:latin typeface="Consolas" panose="020B0609020204030204" pitchFamily="49" charset="0"/>
              </a:rPr>
              <a:t>, length = 100)</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String </a:t>
            </a:r>
            <a:r>
              <a:rPr lang="en-IN" sz="1400" b="1" dirty="0" err="1">
                <a:solidFill>
                  <a:srgbClr val="000000"/>
                </a:solidFill>
                <a:latin typeface="Consolas" panose="020B0609020204030204" pitchFamily="49" charset="0"/>
              </a:rPr>
              <a:t>getCompName</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compName</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setCompName</a:t>
            </a:r>
            <a:r>
              <a:rPr lang="en-IN" sz="1400" b="1" dirty="0">
                <a:solidFill>
                  <a:srgbClr val="000000"/>
                </a:solidFill>
                <a:latin typeface="Consolas" panose="020B0609020204030204" pitchFamily="49" charset="0"/>
              </a:rPr>
              <a:t>(String </a:t>
            </a:r>
            <a:r>
              <a:rPr lang="en-IN" sz="1400" b="1" dirty="0" err="1">
                <a:solidFill>
                  <a:srgbClr val="6A3E3E"/>
                </a:solidFill>
                <a:latin typeface="Consolas" panose="020B0609020204030204" pitchFamily="49" charset="0"/>
              </a:rPr>
              <a:t>compName</a:t>
            </a:r>
            <a:r>
              <a:rPr lang="en-IN" sz="1400" b="1"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compName</a:t>
            </a:r>
            <a:r>
              <a:rPr lang="en-IN" sz="1400" b="1" dirty="0">
                <a:solidFill>
                  <a:srgbClr val="000000"/>
                </a:solidFill>
                <a:latin typeface="Consolas" panose="020B0609020204030204" pitchFamily="49" charset="0"/>
              </a:rPr>
              <a:t> = </a:t>
            </a:r>
            <a:r>
              <a:rPr lang="en-IN" sz="1400" b="1" dirty="0" err="1">
                <a:solidFill>
                  <a:srgbClr val="6A3E3E"/>
                </a:solidFill>
                <a:latin typeface="Consolas" panose="020B0609020204030204" pitchFamily="49" charset="0"/>
              </a:rPr>
              <a:t>compName</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dirty="0">
                <a:solidFill>
                  <a:srgbClr val="646464"/>
                </a:solidFill>
                <a:latin typeface="Consolas" panose="020B0609020204030204" pitchFamily="49" charset="0"/>
              </a:rPr>
              <a:t>@Column</a:t>
            </a:r>
            <a:r>
              <a:rPr lang="en-IN" sz="1400" dirty="0">
                <a:solidFill>
                  <a:srgbClr val="000000"/>
                </a:solidFill>
                <a:latin typeface="Consolas" panose="020B0609020204030204" pitchFamily="49" charset="0"/>
              </a:rPr>
              <a:t>(name = </a:t>
            </a:r>
            <a:r>
              <a:rPr lang="en-IN" sz="1400" dirty="0">
                <a:solidFill>
                  <a:srgbClr val="2A00FF"/>
                </a:solidFill>
                <a:latin typeface="Consolas" panose="020B0609020204030204" pitchFamily="49" charset="0"/>
              </a:rPr>
              <a:t>"COMP_DESC"</a:t>
            </a:r>
            <a:r>
              <a:rPr lang="en-IN" sz="1400" dirty="0">
                <a:solidFill>
                  <a:srgbClr val="000000"/>
                </a:solidFill>
                <a:latin typeface="Consolas" panose="020B0609020204030204" pitchFamily="49" charset="0"/>
              </a:rPr>
              <a:t>, nullable = </a:t>
            </a:r>
            <a:r>
              <a:rPr lang="en-IN" sz="1400" b="1" dirty="0">
                <a:solidFill>
                  <a:srgbClr val="7F0055"/>
                </a:solidFill>
                <a:latin typeface="Consolas" panose="020B0609020204030204" pitchFamily="49" charset="0"/>
              </a:rPr>
              <a:t>false</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String </a:t>
            </a:r>
            <a:r>
              <a:rPr lang="en-IN" sz="1400" b="1" dirty="0" err="1">
                <a:solidFill>
                  <a:srgbClr val="000000"/>
                </a:solidFill>
                <a:latin typeface="Consolas" panose="020B0609020204030204" pitchFamily="49" charset="0"/>
              </a:rPr>
              <a:t>getCompDesc</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compDesc</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setCompDesc</a:t>
            </a:r>
            <a:r>
              <a:rPr lang="en-IN" sz="1400" b="1" dirty="0">
                <a:solidFill>
                  <a:srgbClr val="000000"/>
                </a:solidFill>
                <a:latin typeface="Consolas" panose="020B0609020204030204" pitchFamily="49" charset="0"/>
              </a:rPr>
              <a:t>(String </a:t>
            </a:r>
            <a:r>
              <a:rPr lang="en-IN" sz="1400" b="1" dirty="0" err="1">
                <a:solidFill>
                  <a:srgbClr val="6A3E3E"/>
                </a:solidFill>
                <a:latin typeface="Consolas" panose="020B0609020204030204" pitchFamily="49" charset="0"/>
              </a:rPr>
              <a:t>compDesc</a:t>
            </a:r>
            <a:r>
              <a:rPr lang="en-IN" sz="1400" b="1"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compDesc</a:t>
            </a:r>
            <a:r>
              <a:rPr lang="en-IN" sz="1400" b="1" dirty="0">
                <a:solidFill>
                  <a:srgbClr val="000000"/>
                </a:solidFill>
                <a:latin typeface="Consolas" panose="020B0609020204030204" pitchFamily="49" charset="0"/>
              </a:rPr>
              <a:t> = </a:t>
            </a:r>
            <a:r>
              <a:rPr lang="en-IN" sz="1400" b="1" dirty="0" err="1">
                <a:solidFill>
                  <a:srgbClr val="6A3E3E"/>
                </a:solidFill>
                <a:latin typeface="Consolas" panose="020B0609020204030204" pitchFamily="49" charset="0"/>
              </a:rPr>
              <a:t>compDesc</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fr-FR" sz="1400" dirty="0">
                <a:solidFill>
                  <a:srgbClr val="646464"/>
                </a:solidFill>
                <a:latin typeface="Consolas" panose="020B0609020204030204" pitchFamily="49" charset="0"/>
              </a:rPr>
              <a:t>@</a:t>
            </a:r>
            <a:r>
              <a:rPr lang="fr-FR" sz="1400" dirty="0" err="1">
                <a:solidFill>
                  <a:srgbClr val="646464"/>
                </a:solidFill>
                <a:latin typeface="Consolas" panose="020B0609020204030204" pitchFamily="49" charset="0"/>
              </a:rPr>
              <a:t>Column</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name</a:t>
            </a:r>
            <a:r>
              <a:rPr lang="fr-FR" sz="1400" dirty="0">
                <a:solidFill>
                  <a:srgbClr val="000000"/>
                </a:solidFill>
                <a:latin typeface="Consolas" panose="020B0609020204030204" pitchFamily="49" charset="0"/>
              </a:rPr>
              <a:t> = </a:t>
            </a:r>
            <a:r>
              <a:rPr lang="fr-FR" sz="1400" dirty="0">
                <a:solidFill>
                  <a:srgbClr val="2A00FF"/>
                </a:solidFill>
                <a:latin typeface="Consolas" panose="020B0609020204030204" pitchFamily="49" charset="0"/>
              </a:rPr>
              <a:t>"REMARK"</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nullable</a:t>
            </a:r>
            <a:r>
              <a:rPr lang="fr-FR" sz="1400" dirty="0">
                <a:solidFill>
                  <a:srgbClr val="000000"/>
                </a:solidFill>
                <a:latin typeface="Consolas" panose="020B0609020204030204" pitchFamily="49" charset="0"/>
              </a:rPr>
              <a:t> = </a:t>
            </a:r>
            <a:r>
              <a:rPr lang="fr-FR" sz="1400" b="1" dirty="0">
                <a:solidFill>
                  <a:srgbClr val="7F0055"/>
                </a:solidFill>
                <a:latin typeface="Consolas" panose="020B0609020204030204" pitchFamily="49" charset="0"/>
              </a:rPr>
              <a:t>false</a:t>
            </a:r>
            <a:r>
              <a:rPr lang="fr-FR"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String </a:t>
            </a:r>
            <a:r>
              <a:rPr lang="en-IN" sz="1400" b="1" dirty="0" err="1">
                <a:solidFill>
                  <a:srgbClr val="000000"/>
                </a:solidFill>
                <a:latin typeface="Consolas" panose="020B0609020204030204" pitchFamily="49" charset="0"/>
              </a:rPr>
              <a:t>getRemark</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remark</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p:txBody>
      </p:sp>
    </p:spTree>
    <p:extLst>
      <p:ext uri="{BB962C8B-B14F-4D97-AF65-F5344CB8AC3E}">
        <p14:creationId xmlns:p14="http://schemas.microsoft.com/office/powerpoint/2010/main" val="854320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342900" y="1676400"/>
            <a:ext cx="5105400" cy="3416320"/>
          </a:xfrm>
          <a:prstGeom prst="rect">
            <a:avLst/>
          </a:prstGeom>
        </p:spPr>
        <p:txBody>
          <a:bodyPr wrap="square">
            <a:spAutoFit/>
          </a:bodyPr>
          <a:lstStyle/>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setRemark</a:t>
            </a:r>
            <a:r>
              <a:rPr lang="en-IN" sz="1200" b="1" dirty="0">
                <a:solidFill>
                  <a:srgbClr val="000000"/>
                </a:solidFill>
                <a:latin typeface="Consolas" panose="020B0609020204030204" pitchFamily="49" charset="0"/>
              </a:rPr>
              <a:t>(String </a:t>
            </a:r>
            <a:r>
              <a:rPr lang="en-IN" sz="1200" b="1" dirty="0">
                <a:solidFill>
                  <a:srgbClr val="6A3E3E"/>
                </a:solidFill>
                <a:latin typeface="Consolas" panose="020B0609020204030204" pitchFamily="49" charset="0"/>
              </a:rPr>
              <a:t>remark</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remark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remark</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@Temporal</a:t>
            </a:r>
            <a:r>
              <a:rPr lang="en-IN" sz="1200" dirty="0">
                <a:solidFill>
                  <a:srgbClr val="000000"/>
                </a:solidFill>
                <a:latin typeface="Consolas" panose="020B0609020204030204" pitchFamily="49" charset="0"/>
              </a:rPr>
              <a:t>(</a:t>
            </a:r>
            <a:r>
              <a:rPr lang="en-IN" sz="1200" dirty="0" err="1">
                <a:solidFill>
                  <a:srgbClr val="000000"/>
                </a:solidFill>
                <a:latin typeface="Consolas" panose="020B0609020204030204" pitchFamily="49" charset="0"/>
              </a:rPr>
              <a:t>TemporalType.</a:t>
            </a:r>
            <a:r>
              <a:rPr lang="en-IN" sz="1200" b="1" i="1" dirty="0" err="1">
                <a:solidFill>
                  <a:srgbClr val="0000C0"/>
                </a:solidFill>
                <a:latin typeface="Consolas" panose="020B0609020204030204" pitchFamily="49" charset="0"/>
              </a:rPr>
              <a:t>DATE</a:t>
            </a:r>
            <a:r>
              <a:rPr lang="en-IN" sz="1200" b="1" i="1"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"LISTED_DATE"</a:t>
            </a:r>
            <a:r>
              <a:rPr lang="en-IN" sz="1200" dirty="0">
                <a:solidFill>
                  <a:srgbClr val="000000"/>
                </a:solidFill>
                <a:latin typeface="Consolas" panose="020B0609020204030204" pitchFamily="49" charset="0"/>
              </a:rPr>
              <a:t>, nullable = </a:t>
            </a:r>
            <a:r>
              <a:rPr lang="en-IN" sz="1200" b="1" dirty="0">
                <a:solidFill>
                  <a:srgbClr val="7F0055"/>
                </a:solidFill>
                <a:latin typeface="Consolas" panose="020B0609020204030204" pitchFamily="49" charset="0"/>
              </a:rPr>
              <a:t>false</a:t>
            </a:r>
            <a:r>
              <a:rPr lang="en-IN" sz="1200" b="1" dirty="0">
                <a:solidFill>
                  <a:srgbClr val="000000"/>
                </a:solidFill>
                <a:latin typeface="Consolas" panose="020B0609020204030204" pitchFamily="49" charset="0"/>
              </a:rPr>
              <a:t>, length = 10)</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Date </a:t>
            </a:r>
            <a:r>
              <a:rPr lang="en-IN" sz="1200" b="1" dirty="0" err="1">
                <a:solidFill>
                  <a:srgbClr val="000000"/>
                </a:solidFill>
                <a:latin typeface="Consolas" panose="020B0609020204030204" pitchFamily="49" charset="0"/>
              </a:rPr>
              <a:t>getListedDate</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setListedDate</a:t>
            </a:r>
            <a:r>
              <a:rPr lang="en-IN" sz="1200" b="1" dirty="0">
                <a:solidFill>
                  <a:srgbClr val="000000"/>
                </a:solidFill>
                <a:latin typeface="Consolas" panose="020B0609020204030204" pitchFamily="49" charset="0"/>
              </a:rPr>
              <a:t>(Date </a:t>
            </a:r>
            <a:r>
              <a:rPr lang="en-IN" sz="1200" b="1" dirty="0" err="1">
                <a:solidFill>
                  <a:srgbClr val="6A3E3E"/>
                </a:solidFill>
                <a:latin typeface="Consolas" panose="020B0609020204030204" pitchFamily="49" charset="0"/>
              </a:rPr>
              <a:t>listedDate</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listedDate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000000"/>
                </a:solidFill>
                <a:latin typeface="Consolas" panose="020B0609020204030204" pitchFamily="49" charset="0"/>
              </a:rPr>
              <a:t>}</a:t>
            </a:r>
            <a:endParaRPr lang="en-IN" sz="1200" dirty="0"/>
          </a:p>
          <a:p>
            <a:endParaRPr lang="en-IN" sz="1200" dirty="0">
              <a:latin typeface="Consolas" panose="020B0609020204030204" pitchFamily="49" charset="0"/>
            </a:endParaRPr>
          </a:p>
          <a:p>
            <a:endParaRPr lang="en-IN" sz="1200" dirty="0">
              <a:latin typeface="Consolas" panose="020B0609020204030204" pitchFamily="49" charset="0"/>
            </a:endParaRPr>
          </a:p>
        </p:txBody>
      </p:sp>
    </p:spTree>
    <p:extLst>
      <p:ext uri="{BB962C8B-B14F-4D97-AF65-F5344CB8AC3E}">
        <p14:creationId xmlns:p14="http://schemas.microsoft.com/office/powerpoint/2010/main" val="1857215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533400" y="1225689"/>
            <a:ext cx="8077200" cy="5262979"/>
          </a:xfrm>
          <a:prstGeom prst="rect">
            <a:avLst/>
          </a:prstGeom>
        </p:spPr>
        <p:txBody>
          <a:bodyPr wrap="square">
            <a:spAutoFit/>
          </a:bodyPr>
          <a:lstStyle/>
          <a:p>
            <a:r>
              <a:rPr lang="en-IN" sz="1400" b="1" dirty="0"/>
              <a:t>package </a:t>
            </a:r>
            <a:r>
              <a:rPr lang="en-IN" sz="1400" b="1" dirty="0" err="1"/>
              <a:t>com.test.main</a:t>
            </a:r>
            <a:r>
              <a:rPr lang="en-IN" sz="1400" b="1" dirty="0"/>
              <a:t>;</a:t>
            </a:r>
          </a:p>
          <a:p>
            <a:r>
              <a:rPr lang="en-IN" sz="1400" b="1" dirty="0"/>
              <a:t>import </a:t>
            </a:r>
            <a:r>
              <a:rPr lang="en-IN" sz="1400" b="1" dirty="0" err="1"/>
              <a:t>java.util.Date</a:t>
            </a:r>
            <a:r>
              <a:rPr lang="en-IN" sz="1400" b="1" dirty="0"/>
              <a:t>;</a:t>
            </a:r>
          </a:p>
          <a:p>
            <a:endParaRPr lang="en-IN" sz="1400" dirty="0"/>
          </a:p>
          <a:p>
            <a:r>
              <a:rPr lang="en-IN" sz="1400" b="1" dirty="0"/>
              <a:t>import </a:t>
            </a:r>
            <a:r>
              <a:rPr lang="en-IN" sz="1400" b="1" dirty="0" err="1"/>
              <a:t>org.hibernate.Session</a:t>
            </a:r>
            <a:r>
              <a:rPr lang="en-IN" sz="1400" b="1" dirty="0"/>
              <a:t>;</a:t>
            </a:r>
          </a:p>
          <a:p>
            <a:r>
              <a:rPr lang="en-IN" sz="1400" b="1" dirty="0"/>
              <a:t>import </a:t>
            </a:r>
            <a:r>
              <a:rPr lang="en-IN" sz="1400" b="1" dirty="0" err="1"/>
              <a:t>org.hibernate.SessionFactory</a:t>
            </a:r>
            <a:r>
              <a:rPr lang="en-IN" sz="1400" b="1" dirty="0"/>
              <a:t>;</a:t>
            </a:r>
          </a:p>
          <a:p>
            <a:r>
              <a:rPr lang="en-IN" sz="1400" b="1" dirty="0"/>
              <a:t>import </a:t>
            </a:r>
            <a:r>
              <a:rPr lang="en-IN" sz="1400" b="1" dirty="0" err="1"/>
              <a:t>org.hibernate.boot.registry.StandardServiceRegistryBuilder</a:t>
            </a:r>
            <a:r>
              <a:rPr lang="en-IN" sz="1400" b="1" dirty="0"/>
              <a:t>;</a:t>
            </a:r>
          </a:p>
          <a:p>
            <a:r>
              <a:rPr lang="en-IN" sz="1400" b="1" dirty="0"/>
              <a:t>import </a:t>
            </a:r>
            <a:r>
              <a:rPr lang="en-IN" sz="1400" b="1" dirty="0" err="1"/>
              <a:t>org.hibernate.cfg.Configuration</a:t>
            </a:r>
            <a:r>
              <a:rPr lang="en-IN" sz="1400" b="1" dirty="0"/>
              <a:t>;</a:t>
            </a:r>
          </a:p>
          <a:p>
            <a:endParaRPr lang="en-IN" sz="1400" dirty="0"/>
          </a:p>
          <a:p>
            <a:endParaRPr lang="en-IN" sz="1400" dirty="0"/>
          </a:p>
          <a:p>
            <a:r>
              <a:rPr lang="en-IN" sz="1400" b="1" dirty="0"/>
              <a:t>import </a:t>
            </a:r>
            <a:r>
              <a:rPr lang="en-IN" sz="1400" b="1" dirty="0" err="1"/>
              <a:t>com.test.model.Stock</a:t>
            </a:r>
            <a:r>
              <a:rPr lang="en-IN" sz="1400" b="1" dirty="0"/>
              <a:t>;</a:t>
            </a:r>
          </a:p>
          <a:p>
            <a:r>
              <a:rPr lang="en-IN" sz="1400" b="1" dirty="0"/>
              <a:t>import </a:t>
            </a:r>
            <a:r>
              <a:rPr lang="en-IN" sz="1400" b="1" dirty="0" err="1"/>
              <a:t>com.test.model.StockDetail</a:t>
            </a:r>
            <a:r>
              <a:rPr lang="en-IN" sz="1400" b="1" dirty="0"/>
              <a:t>;</a:t>
            </a:r>
          </a:p>
          <a:p>
            <a:endParaRPr lang="en-IN" sz="1400" dirty="0"/>
          </a:p>
          <a:p>
            <a:r>
              <a:rPr lang="en-IN" sz="1400" b="1" dirty="0"/>
              <a:t>public class </a:t>
            </a:r>
            <a:r>
              <a:rPr lang="en-IN" sz="1400" b="1" dirty="0" err="1"/>
              <a:t>MainMapping</a:t>
            </a:r>
            <a:r>
              <a:rPr lang="en-IN" sz="1400" b="1" dirty="0"/>
              <a:t> {</a:t>
            </a:r>
          </a:p>
          <a:p>
            <a:r>
              <a:rPr lang="en-IN" sz="1400" b="1" dirty="0"/>
              <a:t>public static </a:t>
            </a:r>
            <a:r>
              <a:rPr lang="en-IN" sz="1400" b="1" dirty="0" err="1"/>
              <a:t>SessionFactory</a:t>
            </a:r>
            <a:r>
              <a:rPr lang="en-IN" sz="1400" b="1" dirty="0"/>
              <a:t> </a:t>
            </a:r>
            <a:r>
              <a:rPr lang="en-IN" sz="1400" b="1" dirty="0" err="1"/>
              <a:t>getSessionFactory</a:t>
            </a:r>
            <a:r>
              <a:rPr lang="en-IN" sz="1400" b="1" dirty="0"/>
              <a:t>() {</a:t>
            </a:r>
          </a:p>
          <a:p>
            <a:r>
              <a:rPr lang="en-IN" sz="1400" dirty="0"/>
              <a:t>Configuration </a:t>
            </a:r>
            <a:r>
              <a:rPr lang="en-IN" sz="1400" dirty="0" err="1"/>
              <a:t>configuration</a:t>
            </a:r>
            <a:r>
              <a:rPr lang="en-IN" sz="1400" dirty="0"/>
              <a:t> = </a:t>
            </a:r>
            <a:r>
              <a:rPr lang="en-IN" sz="1400" b="1" dirty="0"/>
              <a:t>new Configuration().configure();</a:t>
            </a:r>
          </a:p>
          <a:p>
            <a:r>
              <a:rPr lang="en-IN" sz="1400" dirty="0" err="1"/>
              <a:t>StandardServiceRegistryBuilder</a:t>
            </a:r>
            <a:r>
              <a:rPr lang="en-IN" sz="1400" dirty="0"/>
              <a:t> builder = </a:t>
            </a:r>
            <a:r>
              <a:rPr lang="en-IN" sz="1400" b="1" dirty="0"/>
              <a:t>new </a:t>
            </a:r>
            <a:r>
              <a:rPr lang="en-IN" sz="1400" b="1" dirty="0" err="1"/>
              <a:t>StandardServiceRegistryBuilder</a:t>
            </a:r>
            <a:r>
              <a:rPr lang="en-IN" sz="1400" b="1" dirty="0"/>
              <a:t>()</a:t>
            </a:r>
          </a:p>
          <a:p>
            <a:r>
              <a:rPr lang="en-IN" sz="1400" dirty="0"/>
              <a:t>.</a:t>
            </a:r>
            <a:r>
              <a:rPr lang="en-IN" sz="1400" dirty="0" err="1"/>
              <a:t>applySettings</a:t>
            </a:r>
            <a:r>
              <a:rPr lang="en-IN" sz="1400" dirty="0"/>
              <a:t>(</a:t>
            </a:r>
            <a:r>
              <a:rPr lang="en-IN" sz="1400" dirty="0" err="1"/>
              <a:t>configuration.getProperties</a:t>
            </a:r>
            <a:r>
              <a:rPr lang="en-IN" sz="1400" dirty="0"/>
              <a:t>());</a:t>
            </a:r>
          </a:p>
          <a:p>
            <a:r>
              <a:rPr lang="en-IN" sz="1400" dirty="0" err="1"/>
              <a:t>SessionFactory</a:t>
            </a:r>
            <a:r>
              <a:rPr lang="en-IN" sz="1400" dirty="0"/>
              <a:t> </a:t>
            </a:r>
            <a:r>
              <a:rPr lang="en-IN" sz="1400" dirty="0" err="1"/>
              <a:t>sessionFactory</a:t>
            </a:r>
            <a:r>
              <a:rPr lang="en-IN" sz="1400" dirty="0"/>
              <a:t> = configuration</a:t>
            </a:r>
          </a:p>
          <a:p>
            <a:r>
              <a:rPr lang="en-IN" sz="1400" dirty="0"/>
              <a:t>.</a:t>
            </a:r>
            <a:r>
              <a:rPr lang="en-IN" sz="1400" dirty="0" err="1"/>
              <a:t>buildSessionFactory</a:t>
            </a:r>
            <a:r>
              <a:rPr lang="en-IN" sz="1400" dirty="0"/>
              <a:t>(</a:t>
            </a:r>
            <a:r>
              <a:rPr lang="en-IN" sz="1400" dirty="0" err="1"/>
              <a:t>builder.build</a:t>
            </a:r>
            <a:r>
              <a:rPr lang="en-IN" sz="1400" dirty="0"/>
              <a:t>());</a:t>
            </a:r>
          </a:p>
          <a:p>
            <a:r>
              <a:rPr lang="en-IN" sz="1400" b="1" dirty="0"/>
              <a:t>return </a:t>
            </a:r>
            <a:r>
              <a:rPr lang="en-IN" sz="1400" b="1" dirty="0" err="1"/>
              <a:t>sessionFactory</a:t>
            </a:r>
            <a:r>
              <a:rPr lang="en-IN" sz="1400" b="1" dirty="0"/>
              <a:t>;</a:t>
            </a:r>
          </a:p>
          <a:p>
            <a:r>
              <a:rPr lang="en-IN" sz="1400" dirty="0"/>
              <a:t>}</a:t>
            </a:r>
          </a:p>
          <a:p>
            <a:r>
              <a:rPr lang="en-IN" sz="1400" b="1" dirty="0"/>
              <a:t>public static void main(String[] </a:t>
            </a:r>
            <a:r>
              <a:rPr lang="en-IN" sz="1400" b="1" dirty="0" err="1"/>
              <a:t>args</a:t>
            </a:r>
            <a:r>
              <a:rPr lang="en-IN" sz="1400" b="1" dirty="0"/>
              <a:t>) {</a:t>
            </a:r>
          </a:p>
          <a:p>
            <a:r>
              <a:rPr lang="en-IN" sz="1400" dirty="0" err="1"/>
              <a:t>System.</a:t>
            </a:r>
            <a:r>
              <a:rPr lang="en-IN" sz="1400" b="1" i="1" dirty="0" err="1"/>
              <a:t>out.println</a:t>
            </a:r>
            <a:r>
              <a:rPr lang="en-IN" sz="1400" b="1" i="1" dirty="0"/>
              <a:t>("Hibernate one to one (Annotation)");</a:t>
            </a:r>
          </a:p>
          <a:p>
            <a:r>
              <a:rPr lang="en-IN" sz="1400" dirty="0"/>
              <a:t>Session </a:t>
            </a:r>
            <a:r>
              <a:rPr lang="en-IN" sz="1400" dirty="0" err="1"/>
              <a:t>session</a:t>
            </a:r>
            <a:r>
              <a:rPr lang="en-IN" sz="1400" dirty="0"/>
              <a:t> = </a:t>
            </a:r>
            <a:r>
              <a:rPr lang="en-IN" sz="1400" i="1" dirty="0" err="1"/>
              <a:t>getSessionFactory</a:t>
            </a:r>
            <a:r>
              <a:rPr lang="en-IN" sz="1400" i="1" dirty="0"/>
              <a:t>().</a:t>
            </a:r>
            <a:r>
              <a:rPr lang="en-IN" sz="1400" i="1" dirty="0" err="1"/>
              <a:t>openSession</a:t>
            </a:r>
            <a:r>
              <a:rPr lang="en-IN" sz="1400" i="1" dirty="0"/>
              <a:t>();</a:t>
            </a:r>
          </a:p>
        </p:txBody>
      </p:sp>
    </p:spTree>
    <p:extLst>
      <p:ext uri="{BB962C8B-B14F-4D97-AF65-F5344CB8AC3E}">
        <p14:creationId xmlns:p14="http://schemas.microsoft.com/office/powerpoint/2010/main" val="925184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609600" y="1371600"/>
            <a:ext cx="6667500" cy="4524315"/>
          </a:xfrm>
          <a:prstGeom prst="rect">
            <a:avLst/>
          </a:prstGeom>
        </p:spPr>
        <p:txBody>
          <a:bodyPr wrap="square">
            <a:spAutoFit/>
          </a:bodyPr>
          <a:lstStyle/>
          <a:p>
            <a:r>
              <a:rPr lang="en-IN" sz="1200" dirty="0" err="1"/>
              <a:t>session.beginTransaction</a:t>
            </a:r>
            <a:r>
              <a:rPr lang="en-IN" sz="1200" dirty="0"/>
              <a:t>();</a:t>
            </a:r>
          </a:p>
          <a:p>
            <a:endParaRPr lang="en-IN" sz="1200" dirty="0"/>
          </a:p>
          <a:p>
            <a:r>
              <a:rPr lang="en-IN" sz="1200" dirty="0"/>
              <a:t>Stock </a:t>
            </a:r>
            <a:r>
              <a:rPr lang="en-IN" sz="1200" dirty="0" err="1"/>
              <a:t>stock</a:t>
            </a:r>
            <a:r>
              <a:rPr lang="en-IN" sz="1200" dirty="0"/>
              <a:t> = </a:t>
            </a:r>
            <a:r>
              <a:rPr lang="en-IN" sz="1200" b="1" dirty="0"/>
              <a:t>new Stock();</a:t>
            </a:r>
          </a:p>
          <a:p>
            <a:endParaRPr lang="en-IN" sz="1200" dirty="0"/>
          </a:p>
          <a:p>
            <a:r>
              <a:rPr lang="en-IN" sz="1200" dirty="0" err="1"/>
              <a:t>stock.setStockCode</a:t>
            </a:r>
            <a:r>
              <a:rPr lang="en-IN" sz="1200" dirty="0"/>
              <a:t>("10001");</a:t>
            </a:r>
          </a:p>
          <a:p>
            <a:r>
              <a:rPr lang="en-IN" sz="1200" dirty="0" err="1"/>
              <a:t>stock.setStockName</a:t>
            </a:r>
            <a:r>
              <a:rPr lang="en-IN" sz="1200" dirty="0"/>
              <a:t>("Agent");</a:t>
            </a:r>
          </a:p>
          <a:p>
            <a:endParaRPr lang="en-IN" sz="1200" dirty="0"/>
          </a:p>
          <a:p>
            <a:r>
              <a:rPr lang="en-IN" sz="1200" dirty="0" err="1"/>
              <a:t>StockDetail</a:t>
            </a:r>
            <a:r>
              <a:rPr lang="en-IN" sz="1200" dirty="0"/>
              <a:t> </a:t>
            </a:r>
            <a:r>
              <a:rPr lang="en-IN" sz="1200" dirty="0" err="1"/>
              <a:t>stockDetail</a:t>
            </a:r>
            <a:r>
              <a:rPr lang="en-IN" sz="1200" dirty="0"/>
              <a:t> = </a:t>
            </a:r>
            <a:r>
              <a:rPr lang="en-IN" sz="1200" b="1" dirty="0"/>
              <a:t>new </a:t>
            </a:r>
            <a:r>
              <a:rPr lang="en-IN" sz="1200" b="1" dirty="0" err="1"/>
              <a:t>StockDetail</a:t>
            </a:r>
            <a:r>
              <a:rPr lang="en-IN" sz="1200" b="1" dirty="0"/>
              <a:t>();</a:t>
            </a:r>
          </a:p>
          <a:p>
            <a:r>
              <a:rPr lang="en-IN" sz="1200" dirty="0" err="1"/>
              <a:t>stockDetail.setCompName</a:t>
            </a:r>
            <a:r>
              <a:rPr lang="en-IN" sz="1200" dirty="0"/>
              <a:t>("Reynold");</a:t>
            </a:r>
          </a:p>
          <a:p>
            <a:r>
              <a:rPr lang="en-IN" sz="1200" dirty="0" err="1"/>
              <a:t>stockDetail.setCompDesc</a:t>
            </a:r>
            <a:r>
              <a:rPr lang="en-IN" sz="1200" dirty="0"/>
              <a:t>("Iso");</a:t>
            </a:r>
          </a:p>
          <a:p>
            <a:r>
              <a:rPr lang="en-IN" sz="1200" dirty="0" err="1"/>
              <a:t>stockDetail.setRemark</a:t>
            </a:r>
            <a:r>
              <a:rPr lang="en-IN" sz="1200" dirty="0"/>
              <a:t>("Good");</a:t>
            </a:r>
          </a:p>
          <a:p>
            <a:r>
              <a:rPr lang="en-IN" sz="1200" dirty="0" err="1"/>
              <a:t>stockDetail.setListedDate</a:t>
            </a:r>
            <a:r>
              <a:rPr lang="en-IN" sz="1200" dirty="0"/>
              <a:t>(</a:t>
            </a:r>
            <a:r>
              <a:rPr lang="en-IN" sz="1200" b="1" dirty="0"/>
              <a:t>new Date());</a:t>
            </a:r>
          </a:p>
          <a:p>
            <a:endParaRPr lang="en-IN" sz="1200" dirty="0"/>
          </a:p>
          <a:p>
            <a:r>
              <a:rPr lang="en-IN" sz="1200" dirty="0" err="1"/>
              <a:t>stock.setStockDetail</a:t>
            </a:r>
            <a:r>
              <a:rPr lang="en-IN" sz="1200" dirty="0"/>
              <a:t>(</a:t>
            </a:r>
            <a:r>
              <a:rPr lang="en-IN" sz="1200" dirty="0" err="1"/>
              <a:t>stockDetail</a:t>
            </a:r>
            <a:r>
              <a:rPr lang="en-IN" sz="1200" dirty="0"/>
              <a:t>);</a:t>
            </a:r>
          </a:p>
          <a:p>
            <a:r>
              <a:rPr lang="en-IN" sz="1200" dirty="0" err="1"/>
              <a:t>stockDetail.setStock</a:t>
            </a:r>
            <a:r>
              <a:rPr lang="en-IN" sz="1200" dirty="0"/>
              <a:t>(stock);</a:t>
            </a:r>
          </a:p>
          <a:p>
            <a:endParaRPr lang="en-IN" sz="1200" dirty="0"/>
          </a:p>
          <a:p>
            <a:r>
              <a:rPr lang="en-IN" sz="1200" dirty="0" err="1"/>
              <a:t>session.save</a:t>
            </a:r>
            <a:r>
              <a:rPr lang="en-IN" sz="1200" dirty="0"/>
              <a:t>(stock);</a:t>
            </a:r>
          </a:p>
          <a:p>
            <a:r>
              <a:rPr lang="en-IN" sz="1200" dirty="0" err="1"/>
              <a:t>session.getTransaction</a:t>
            </a:r>
            <a:r>
              <a:rPr lang="en-IN" sz="1200" dirty="0"/>
              <a:t>().commit();</a:t>
            </a:r>
          </a:p>
          <a:p>
            <a:r>
              <a:rPr lang="en-IN" sz="1200" dirty="0" err="1"/>
              <a:t>System.</a:t>
            </a:r>
            <a:r>
              <a:rPr lang="en-IN" sz="1200" b="1" i="1" dirty="0" err="1"/>
              <a:t>out.println</a:t>
            </a:r>
            <a:r>
              <a:rPr lang="en-IN" sz="1200" b="1" i="1" dirty="0"/>
              <a:t>("Inserting values into tables </a:t>
            </a:r>
            <a:r>
              <a:rPr lang="en-IN" sz="1200" b="1" i="1" dirty="0" err="1"/>
              <a:t>stock,stock</a:t>
            </a:r>
            <a:r>
              <a:rPr lang="en-IN" sz="1200" b="1" i="1" dirty="0"/>
              <a:t> details....");</a:t>
            </a:r>
          </a:p>
          <a:p>
            <a:endParaRPr lang="en-IN" sz="1200" dirty="0"/>
          </a:p>
          <a:p>
            <a:r>
              <a:rPr lang="en-IN" sz="1200" dirty="0" err="1"/>
              <a:t>System.</a:t>
            </a:r>
            <a:r>
              <a:rPr lang="en-IN" sz="1200" b="1" i="1" dirty="0" err="1"/>
              <a:t>out.println</a:t>
            </a:r>
            <a:r>
              <a:rPr lang="en-IN" sz="1200" b="1" i="1" dirty="0"/>
              <a:t>("Done");</a:t>
            </a:r>
          </a:p>
          <a:p>
            <a:r>
              <a:rPr lang="en-IN" sz="1200" dirty="0"/>
              <a:t>}</a:t>
            </a:r>
          </a:p>
          <a:p>
            <a:r>
              <a:rPr lang="en-IN" sz="1200" dirty="0"/>
              <a:t>}</a:t>
            </a:r>
            <a:endParaRPr lang="en-IN" sz="1000" dirty="0"/>
          </a:p>
          <a:p>
            <a:endParaRPr lang="en-IN" sz="1200" dirty="0"/>
          </a:p>
        </p:txBody>
      </p:sp>
      <p:sp>
        <p:nvSpPr>
          <p:cNvPr id="3" name="Oval 2">
            <a:extLst>
              <a:ext uri="{FF2B5EF4-FFF2-40B4-BE49-F238E27FC236}">
                <a16:creationId xmlns:a16="http://schemas.microsoft.com/office/drawing/2014/main" id="{8C3BA6D9-A0F6-4FB9-A16C-A41FCAC36022}"/>
              </a:ext>
            </a:extLst>
          </p:cNvPr>
          <p:cNvSpPr/>
          <p:nvPr/>
        </p:nvSpPr>
        <p:spPr>
          <a:xfrm>
            <a:off x="609600" y="1676400"/>
            <a:ext cx="3962400" cy="2590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072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5" name="Content Placeholder 2"/>
          <p:cNvSpPr>
            <a:spLocks noGrp="1"/>
          </p:cNvSpPr>
          <p:nvPr>
            <p:ph idx="1"/>
          </p:nvPr>
        </p:nvSpPr>
        <p:spPr>
          <a:xfrm>
            <a:off x="533400" y="1066800"/>
            <a:ext cx="8553450" cy="304800"/>
          </a:xfrm>
        </p:spPr>
        <p:txBody>
          <a:bodyPr>
            <a:normAutofit fontScale="70000" lnSpcReduction="20000"/>
          </a:bodyPr>
          <a:lstStyle/>
          <a:p>
            <a:pPr marL="0" indent="0">
              <a:buNone/>
            </a:pPr>
            <a:r>
              <a:rPr lang="en-US" sz="2400" b="0" dirty="0"/>
              <a:t>Hibernate.cfg.xml database connection configurations and mapping class mentioned in xml</a:t>
            </a:r>
            <a:endParaRPr lang="en-US" sz="2200" b="0" dirty="0"/>
          </a:p>
        </p:txBody>
      </p:sp>
      <p:sp>
        <p:nvSpPr>
          <p:cNvPr id="3" name="Rectangle 2">
            <a:extLst>
              <a:ext uri="{FF2B5EF4-FFF2-40B4-BE49-F238E27FC236}">
                <a16:creationId xmlns:a16="http://schemas.microsoft.com/office/drawing/2014/main" id="{E477B747-C207-491E-A9C0-ADAD62F47C80}"/>
              </a:ext>
            </a:extLst>
          </p:cNvPr>
          <p:cNvSpPr/>
          <p:nvPr/>
        </p:nvSpPr>
        <p:spPr>
          <a:xfrm>
            <a:off x="533400" y="1646238"/>
            <a:ext cx="8077200" cy="4616648"/>
          </a:xfrm>
          <a:prstGeom prst="rect">
            <a:avLst/>
          </a:prstGeom>
        </p:spPr>
        <p:txBody>
          <a:bodyPr wrap="square">
            <a:spAutoFit/>
          </a:bodyPr>
          <a:lstStyle/>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xml </a:t>
            </a:r>
            <a:r>
              <a:rPr lang="en-IN" sz="1400" dirty="0">
                <a:solidFill>
                  <a:srgbClr val="7F007F"/>
                </a:solidFill>
                <a:latin typeface="Calibri" panose="020F0502020204030204" pitchFamily="34" charset="0"/>
                <a:cs typeface="Calibri" panose="020F0502020204030204" pitchFamily="34" charset="0"/>
              </a:rPr>
              <a:t>version</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'1.0' </a:t>
            </a:r>
            <a:r>
              <a:rPr lang="en-IN" sz="1400" i="1" dirty="0">
                <a:solidFill>
                  <a:srgbClr val="7F007F"/>
                </a:solidFill>
                <a:latin typeface="Calibri" panose="020F0502020204030204" pitchFamily="34" charset="0"/>
                <a:cs typeface="Calibri" panose="020F0502020204030204" pitchFamily="34" charset="0"/>
              </a:rPr>
              <a:t>encoding</a:t>
            </a:r>
            <a:r>
              <a:rPr lang="en-IN" sz="1400" i="1"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'UTF-8'</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DOCTYPE </a:t>
            </a:r>
            <a:r>
              <a:rPr lang="en-IN" sz="1400" dirty="0">
                <a:solidFill>
                  <a:srgbClr val="008080"/>
                </a:solidFill>
                <a:latin typeface="Calibri" panose="020F0502020204030204" pitchFamily="34" charset="0"/>
                <a:cs typeface="Calibri" panose="020F0502020204030204" pitchFamily="34" charset="0"/>
              </a:rPr>
              <a:t>hibernate-configuration </a:t>
            </a:r>
            <a:r>
              <a:rPr lang="en-IN" sz="1400" dirty="0">
                <a:solidFill>
                  <a:srgbClr val="808080"/>
                </a:solidFill>
                <a:latin typeface="Calibri" panose="020F0502020204030204" pitchFamily="34" charset="0"/>
                <a:cs typeface="Calibri" panose="020F0502020204030204" pitchFamily="34" charset="0"/>
              </a:rPr>
              <a:t>PUBLIC</a:t>
            </a:r>
          </a:p>
          <a:p>
            <a:r>
              <a:rPr lang="en-IN" sz="1400" dirty="0">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"-//Hibernate/Hibernate Configuration DTD 3.0//EN"</a:t>
            </a:r>
          </a:p>
          <a:p>
            <a:r>
              <a:rPr lang="en-IN" sz="1400" dirty="0">
                <a:latin typeface="Calibri" panose="020F0502020204030204" pitchFamily="34" charset="0"/>
                <a:cs typeface="Calibri" panose="020F0502020204030204" pitchFamily="34" charset="0"/>
              </a:rPr>
              <a:t>        </a:t>
            </a:r>
            <a:r>
              <a:rPr lang="en-IN" sz="1400" dirty="0">
                <a:solidFill>
                  <a:srgbClr val="3F7F5F"/>
                </a:solidFill>
                <a:latin typeface="Calibri" panose="020F0502020204030204" pitchFamily="34" charset="0"/>
                <a:cs typeface="Calibri" panose="020F0502020204030204" pitchFamily="34" charset="0"/>
              </a:rPr>
              <a:t>"http://www.hibernate.org/dtd/hibernate-configuration-3.0.dtd"</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hibernate-configuration</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session-factory</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hibernate.dialect</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org.hibernate.dialect.MySQLDialect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hibernate.connection.driver_class</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com.mysql.jdbc.Driver</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"hibernate.connection.url"</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jdbc:mysql</a:t>
            </a:r>
            <a:r>
              <a:rPr lang="en-IN" sz="1400" i="1" dirty="0">
                <a:solidFill>
                  <a:srgbClr val="000000"/>
                </a:solidFill>
                <a:latin typeface="Calibri" panose="020F0502020204030204" pitchFamily="34" charset="0"/>
                <a:cs typeface="Calibri" panose="020F0502020204030204" pitchFamily="34" charset="0"/>
              </a:rPr>
              <a:t>://</a:t>
            </a:r>
            <a:r>
              <a:rPr lang="en-IN" sz="1400" i="1" u="sng" dirty="0">
                <a:solidFill>
                  <a:srgbClr val="000000"/>
                </a:solidFill>
                <a:latin typeface="Calibri" panose="020F0502020204030204" pitchFamily="34" charset="0"/>
                <a:cs typeface="Calibri" panose="020F0502020204030204" pitchFamily="34" charset="0"/>
              </a:rPr>
              <a:t>localhost/test</a:t>
            </a:r>
            <a:r>
              <a:rPr lang="en-IN" sz="1400" i="1" u="sng" dirty="0">
                <a:solidFill>
                  <a:srgbClr val="008080"/>
                </a:solidFill>
                <a:latin typeface="Calibri" panose="020F0502020204030204" pitchFamily="34" charset="0"/>
                <a:cs typeface="Calibri" panose="020F0502020204030204" pitchFamily="34" charset="0"/>
              </a:rPr>
              <a:t>&lt;/</a:t>
            </a:r>
            <a:r>
              <a:rPr lang="en-IN" sz="1400" i="1" u="sng" dirty="0">
                <a:solidFill>
                  <a:srgbClr val="3F7F7F"/>
                </a:solidFill>
                <a:latin typeface="Calibri" panose="020F0502020204030204" pitchFamily="34" charset="0"/>
                <a:cs typeface="Calibri" panose="020F0502020204030204" pitchFamily="34" charset="0"/>
              </a:rPr>
              <a:t>property</a:t>
            </a:r>
            <a:r>
              <a:rPr lang="en-IN" sz="1400" i="1" u="sng"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hibernate.connection.username</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root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hibernate.connection.password</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root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"hibernate.hbm2ddl.auto"</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update</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show_sql</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false</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hibernate.current_session_context_class</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org.hibernate.context.internal.ThreadLocalSessionContext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mapping </a:t>
            </a:r>
            <a:r>
              <a:rPr lang="en-IN" sz="1400" dirty="0">
                <a:solidFill>
                  <a:srgbClr val="7F007F"/>
                </a:solidFill>
                <a:latin typeface="Calibri" panose="020F0502020204030204" pitchFamily="34" charset="0"/>
                <a:cs typeface="Calibri" panose="020F0502020204030204" pitchFamily="34" charset="0"/>
              </a:rPr>
              <a:t>class</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com.test.model.Stock</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mapping </a:t>
            </a:r>
            <a:r>
              <a:rPr lang="en-IN" sz="1400" dirty="0">
                <a:solidFill>
                  <a:srgbClr val="7F007F"/>
                </a:solidFill>
                <a:latin typeface="Calibri" panose="020F0502020204030204" pitchFamily="34" charset="0"/>
                <a:cs typeface="Calibri" panose="020F0502020204030204" pitchFamily="34" charset="0"/>
              </a:rPr>
              <a:t>class</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com.test.model.StockDetail</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	</a:t>
            </a:r>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session-factory</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hibernate-configuration</a:t>
            </a:r>
            <a:r>
              <a:rPr lang="en-IN" sz="1400" dirty="0">
                <a:solidFill>
                  <a:srgbClr val="008080"/>
                </a:solidFill>
                <a:latin typeface="Calibri" panose="020F0502020204030204" pitchFamily="34" charset="0"/>
                <a:cs typeface="Calibri" panose="020F0502020204030204" pitchFamily="34" charset="0"/>
              </a:rPr>
              <a:t>&gt;</a:t>
            </a:r>
          </a:p>
        </p:txBody>
      </p:sp>
      <p:sp>
        <p:nvSpPr>
          <p:cNvPr id="6" name="Oval 5">
            <a:extLst>
              <a:ext uri="{FF2B5EF4-FFF2-40B4-BE49-F238E27FC236}">
                <a16:creationId xmlns:a16="http://schemas.microsoft.com/office/drawing/2014/main" id="{3A4E48D2-5B2A-43C2-9626-3E7EC0C096D1}"/>
              </a:ext>
            </a:extLst>
          </p:cNvPr>
          <p:cNvSpPr/>
          <p:nvPr/>
        </p:nvSpPr>
        <p:spPr>
          <a:xfrm>
            <a:off x="1600200" y="5029200"/>
            <a:ext cx="2971800"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248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Mapping</a:t>
            </a:r>
          </a:p>
        </p:txBody>
      </p:sp>
      <p:sp>
        <p:nvSpPr>
          <p:cNvPr id="3" name="Content Placeholder 2"/>
          <p:cNvSpPr>
            <a:spLocks noGrp="1"/>
          </p:cNvSpPr>
          <p:nvPr>
            <p:ph idx="1"/>
          </p:nvPr>
        </p:nvSpPr>
        <p:spPr/>
        <p:txBody>
          <a:bodyPr>
            <a:normAutofit/>
          </a:bodyPr>
          <a:lstStyle/>
          <a:p>
            <a:r>
              <a:rPr lang="en-IN" b="0" dirty="0"/>
              <a:t>In case of hibernate mapping associations, 1 &amp; only 1 of the participating classes is called as </a:t>
            </a:r>
            <a:r>
              <a:rPr lang="en-IN" dirty="0"/>
              <a:t>managing the relationship</a:t>
            </a:r>
            <a:r>
              <a:rPr lang="en-IN" b="0" dirty="0"/>
              <a:t>.</a:t>
            </a:r>
          </a:p>
          <a:p>
            <a:r>
              <a:rPr lang="en-IN" b="0" dirty="0"/>
              <a:t> Another is called </a:t>
            </a:r>
            <a:r>
              <a:rPr lang="en-IN" dirty="0"/>
              <a:t>managed by</a:t>
            </a:r>
            <a:r>
              <a:rPr lang="en-IN" b="0" dirty="0"/>
              <a:t> using ‘</a:t>
            </a:r>
            <a:r>
              <a:rPr lang="en-IN" dirty="0" err="1"/>
              <a:t>mappedBy</a:t>
            </a:r>
            <a:r>
              <a:rPr lang="en-IN" b="0" dirty="0"/>
              <a:t>’ property. </a:t>
            </a:r>
          </a:p>
          <a:p>
            <a:r>
              <a:rPr lang="en-IN" b="0" dirty="0"/>
              <a:t> Java objects can be identifies by hibernate as persistent when annotated with specific annotations; or else they are identified as simple plain java objects with no direct relation to database. </a:t>
            </a:r>
          </a:p>
          <a:p>
            <a:r>
              <a:rPr lang="en-IN" b="0" dirty="0"/>
              <a:t>The JPA annotations &amp; persistent entities when used, can lead to a situation where 2 entities can be related &amp; should be referenced from one another, in </a:t>
            </a:r>
            <a:r>
              <a:rPr lang="en-IN" b="0" dirty="0" err="1"/>
              <a:t>uni</a:t>
            </a:r>
            <a:r>
              <a:rPr lang="en-IN" b="0" dirty="0"/>
              <a:t>-direction or in bi-direction. </a:t>
            </a:r>
          </a:p>
          <a:p>
            <a:r>
              <a:rPr lang="en-IN" b="0" dirty="0"/>
              <a:t>Entities can be referenced to each other, directly or indirectly using an embedded property or using a collection of  arrays, sets, lists, etc.</a:t>
            </a:r>
          </a:p>
          <a:p>
            <a:r>
              <a:rPr lang="en-IN" b="0" dirty="0"/>
              <a:t>foreign key relationships are used for associations.</a:t>
            </a:r>
          </a:p>
          <a:p>
            <a:r>
              <a:rPr lang="en-IN" b="0" dirty="0"/>
              <a:t>The association is unidirectional if only 1 of the entity pair contains a reference to another.</a:t>
            </a:r>
          </a:p>
          <a:p>
            <a:r>
              <a:rPr lang="en-IN" b="0" dirty="0"/>
              <a:t> In case of Mutual association it is bidirectional.</a:t>
            </a:r>
          </a:p>
          <a:p>
            <a:endParaRPr lang="en-IN" b="0" dirty="0"/>
          </a:p>
        </p:txBody>
      </p:sp>
    </p:spTree>
    <p:extLst>
      <p:ext uri="{BB962C8B-B14F-4D97-AF65-F5344CB8AC3E}">
        <p14:creationId xmlns:p14="http://schemas.microsoft.com/office/powerpoint/2010/main" val="3899568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5" name="Content Placeholder 2"/>
          <p:cNvSpPr>
            <a:spLocks noGrp="1"/>
          </p:cNvSpPr>
          <p:nvPr>
            <p:ph idx="1"/>
          </p:nvPr>
        </p:nvSpPr>
        <p:spPr>
          <a:xfrm>
            <a:off x="460064" y="990600"/>
            <a:ext cx="8229600" cy="639762"/>
          </a:xfrm>
        </p:spPr>
        <p:txBody>
          <a:bodyPr>
            <a:normAutofit/>
          </a:bodyPr>
          <a:lstStyle/>
          <a:p>
            <a:pPr marL="457200" lvl="1" indent="0">
              <a:buNone/>
            </a:pPr>
            <a:r>
              <a:rPr lang="en-US" sz="2200" dirty="0"/>
              <a:t>After running  MainMapping.java output will be as follows.</a:t>
            </a:r>
            <a:endParaRPr lang="en-US" sz="2200" b="0" dirty="0"/>
          </a:p>
        </p:txBody>
      </p:sp>
      <p:pic>
        <p:nvPicPr>
          <p:cNvPr id="3" name="Picture 2">
            <a:extLst>
              <a:ext uri="{FF2B5EF4-FFF2-40B4-BE49-F238E27FC236}">
                <a16:creationId xmlns:a16="http://schemas.microsoft.com/office/drawing/2014/main" id="{20ECB802-3D3F-4E43-927C-8DE0E728BF83}"/>
              </a:ext>
            </a:extLst>
          </p:cNvPr>
          <p:cNvPicPr>
            <a:picLocks noChangeAspect="1"/>
          </p:cNvPicPr>
          <p:nvPr/>
        </p:nvPicPr>
        <p:blipFill rotWithShape="1">
          <a:blip r:embed="rId2"/>
          <a:srcRect l="20000" t="9982" r="21667" b="10375"/>
          <a:stretch/>
        </p:blipFill>
        <p:spPr>
          <a:xfrm>
            <a:off x="1003413" y="1630362"/>
            <a:ext cx="7137174" cy="4541838"/>
          </a:xfrm>
          <a:prstGeom prst="rect">
            <a:avLst/>
          </a:prstGeom>
        </p:spPr>
      </p:pic>
    </p:spTree>
    <p:extLst>
      <p:ext uri="{BB962C8B-B14F-4D97-AF65-F5344CB8AC3E}">
        <p14:creationId xmlns:p14="http://schemas.microsoft.com/office/powerpoint/2010/main" val="3352161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5" name="Content Placeholder 2"/>
          <p:cNvSpPr>
            <a:spLocks noGrp="1"/>
          </p:cNvSpPr>
          <p:nvPr>
            <p:ph idx="1"/>
          </p:nvPr>
        </p:nvSpPr>
        <p:spPr>
          <a:xfrm>
            <a:off x="460064" y="990600"/>
            <a:ext cx="8229600" cy="639762"/>
          </a:xfrm>
        </p:spPr>
        <p:txBody>
          <a:bodyPr>
            <a:normAutofit/>
          </a:bodyPr>
          <a:lstStyle/>
          <a:p>
            <a:pPr marL="457200" lvl="1" indent="0">
              <a:buNone/>
            </a:pPr>
            <a:r>
              <a:rPr lang="en-US" sz="2400" dirty="0"/>
              <a:t>D</a:t>
            </a:r>
            <a:r>
              <a:rPr lang="en-US" sz="2200" dirty="0"/>
              <a:t>atabase record in stock and </a:t>
            </a:r>
            <a:r>
              <a:rPr lang="en-US" sz="2200" dirty="0" err="1"/>
              <a:t>stock_detail</a:t>
            </a:r>
            <a:r>
              <a:rPr lang="en-US" sz="2200" dirty="0"/>
              <a:t> table</a:t>
            </a:r>
            <a:endParaRPr lang="en-US" sz="2200" b="0" dirty="0"/>
          </a:p>
        </p:txBody>
      </p:sp>
      <p:pic>
        <p:nvPicPr>
          <p:cNvPr id="3" name="Picture 2">
            <a:extLst>
              <a:ext uri="{FF2B5EF4-FFF2-40B4-BE49-F238E27FC236}">
                <a16:creationId xmlns:a16="http://schemas.microsoft.com/office/drawing/2014/main" id="{74EB9FFC-73B4-4186-B146-35345268B0C7}"/>
              </a:ext>
            </a:extLst>
          </p:cNvPr>
          <p:cNvPicPr>
            <a:picLocks noChangeAspect="1"/>
          </p:cNvPicPr>
          <p:nvPr/>
        </p:nvPicPr>
        <p:blipFill rotWithShape="1">
          <a:blip r:embed="rId2"/>
          <a:srcRect l="21667" t="47036" r="18333" b="26284"/>
          <a:stretch/>
        </p:blipFill>
        <p:spPr>
          <a:xfrm>
            <a:off x="482410" y="1591070"/>
            <a:ext cx="6021150" cy="1321120"/>
          </a:xfrm>
          <a:prstGeom prst="rect">
            <a:avLst/>
          </a:prstGeom>
        </p:spPr>
      </p:pic>
      <p:pic>
        <p:nvPicPr>
          <p:cNvPr id="6" name="Picture 5">
            <a:extLst>
              <a:ext uri="{FF2B5EF4-FFF2-40B4-BE49-F238E27FC236}">
                <a16:creationId xmlns:a16="http://schemas.microsoft.com/office/drawing/2014/main" id="{BDF61E0C-2376-4A36-916B-C3BDDF72306E}"/>
              </a:ext>
            </a:extLst>
          </p:cNvPr>
          <p:cNvPicPr>
            <a:picLocks noChangeAspect="1"/>
          </p:cNvPicPr>
          <p:nvPr/>
        </p:nvPicPr>
        <p:blipFill rotWithShape="1">
          <a:blip r:embed="rId3"/>
          <a:srcRect l="21666" t="49451" r="19686" b="27316"/>
          <a:stretch/>
        </p:blipFill>
        <p:spPr>
          <a:xfrm>
            <a:off x="482410" y="3246373"/>
            <a:ext cx="6021150" cy="1064993"/>
          </a:xfrm>
          <a:prstGeom prst="rect">
            <a:avLst/>
          </a:prstGeom>
        </p:spPr>
      </p:pic>
      <p:pic>
        <p:nvPicPr>
          <p:cNvPr id="7" name="Picture 6">
            <a:extLst>
              <a:ext uri="{FF2B5EF4-FFF2-40B4-BE49-F238E27FC236}">
                <a16:creationId xmlns:a16="http://schemas.microsoft.com/office/drawing/2014/main" id="{A25695BC-E534-4B3E-A1C7-838E402C695E}"/>
              </a:ext>
            </a:extLst>
          </p:cNvPr>
          <p:cNvPicPr>
            <a:picLocks noChangeAspect="1"/>
          </p:cNvPicPr>
          <p:nvPr/>
        </p:nvPicPr>
        <p:blipFill rotWithShape="1">
          <a:blip r:embed="rId4"/>
          <a:srcRect l="21667" t="45553" r="16667" b="18874"/>
          <a:stretch/>
        </p:blipFill>
        <p:spPr>
          <a:xfrm>
            <a:off x="387160" y="4472987"/>
            <a:ext cx="6211650" cy="1587886"/>
          </a:xfrm>
          <a:prstGeom prst="rect">
            <a:avLst/>
          </a:prstGeom>
        </p:spPr>
      </p:pic>
      <p:sp>
        <p:nvSpPr>
          <p:cNvPr id="8" name="TextBox 7">
            <a:extLst>
              <a:ext uri="{FF2B5EF4-FFF2-40B4-BE49-F238E27FC236}">
                <a16:creationId xmlns:a16="http://schemas.microsoft.com/office/drawing/2014/main" id="{EB536BFF-DC4F-496C-825E-544CA94B488F}"/>
              </a:ext>
            </a:extLst>
          </p:cNvPr>
          <p:cNvSpPr txBox="1"/>
          <p:nvPr/>
        </p:nvSpPr>
        <p:spPr>
          <a:xfrm>
            <a:off x="6781800" y="1256887"/>
            <a:ext cx="2209800" cy="1569660"/>
          </a:xfrm>
          <a:prstGeom prst="rect">
            <a:avLst/>
          </a:prstGeom>
          <a:noFill/>
        </p:spPr>
        <p:txBody>
          <a:bodyPr wrap="square" rtlCol="0">
            <a:spAutoFit/>
          </a:bodyPr>
          <a:lstStyle/>
          <a:p>
            <a:r>
              <a:rPr lang="en-IN" sz="1200" dirty="0"/>
              <a:t>A </a:t>
            </a:r>
            <a:r>
              <a:rPr lang="en-IN" sz="1200" b="1" dirty="0"/>
              <a:t>one-to-one</a:t>
            </a:r>
            <a:r>
              <a:rPr lang="en-IN" sz="1200" dirty="0"/>
              <a:t> relationships happens when </a:t>
            </a:r>
            <a:r>
              <a:rPr lang="en-IN" sz="1200" b="1" dirty="0"/>
              <a:t>one</a:t>
            </a:r>
            <a:r>
              <a:rPr lang="en-IN" sz="1200" dirty="0"/>
              <a:t> entity is relating exactly </a:t>
            </a:r>
            <a:r>
              <a:rPr lang="en-IN" sz="1200" b="1" dirty="0"/>
              <a:t>one</a:t>
            </a:r>
            <a:r>
              <a:rPr lang="en-IN" sz="1200" dirty="0"/>
              <a:t> occurrence in another entity. In this Example, we saw how to work with </a:t>
            </a:r>
            <a:r>
              <a:rPr lang="en-IN" sz="1200" b="1" dirty="0"/>
              <a:t>one-to-one</a:t>
            </a:r>
            <a:r>
              <a:rPr lang="en-IN" sz="1200" dirty="0"/>
              <a:t> table relationship in </a:t>
            </a:r>
            <a:r>
              <a:rPr lang="en-IN" sz="1200" b="1" dirty="0"/>
              <a:t>Hibernate</a:t>
            </a:r>
            <a:r>
              <a:rPr lang="en-IN" sz="1200" dirty="0"/>
              <a:t>, via XML </a:t>
            </a:r>
            <a:r>
              <a:rPr lang="en-IN" sz="1200" b="1" dirty="0" err="1"/>
              <a:t>mapping</a:t>
            </a:r>
            <a:r>
              <a:rPr lang="en-IN" sz="1200" dirty="0" err="1"/>
              <a:t>file</a:t>
            </a:r>
            <a:r>
              <a:rPr lang="en-IN" sz="1200" dirty="0"/>
              <a:t>. Tools</a:t>
            </a:r>
          </a:p>
        </p:txBody>
      </p:sp>
    </p:spTree>
    <p:extLst>
      <p:ext uri="{BB962C8B-B14F-4D97-AF65-F5344CB8AC3E}">
        <p14:creationId xmlns:p14="http://schemas.microsoft.com/office/powerpoint/2010/main" val="1047623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pic>
        <p:nvPicPr>
          <p:cNvPr id="9" name="Picture 8">
            <a:extLst>
              <a:ext uri="{FF2B5EF4-FFF2-40B4-BE49-F238E27FC236}">
                <a16:creationId xmlns:a16="http://schemas.microsoft.com/office/drawing/2014/main" id="{6985B537-F055-437A-8EE3-9554614773AE}"/>
              </a:ext>
            </a:extLst>
          </p:cNvPr>
          <p:cNvPicPr>
            <a:picLocks noChangeAspect="1"/>
          </p:cNvPicPr>
          <p:nvPr/>
        </p:nvPicPr>
        <p:blipFill rotWithShape="1">
          <a:blip r:embed="rId2"/>
          <a:srcRect t="4051" r="86667"/>
          <a:stretch/>
        </p:blipFill>
        <p:spPr>
          <a:xfrm>
            <a:off x="2209800" y="1512267"/>
            <a:ext cx="2895600" cy="5330493"/>
          </a:xfrm>
          <a:prstGeom prst="rect">
            <a:avLst/>
          </a:prstGeom>
        </p:spPr>
      </p:pic>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pPr algn="ctr"/>
            <a:r>
              <a:rPr lang="en-IN" dirty="0"/>
              <a:t>Create maven Project </a:t>
            </a:r>
          </a:p>
        </p:txBody>
      </p:sp>
    </p:spTree>
    <p:extLst>
      <p:ext uri="{BB962C8B-B14F-4D97-AF65-F5344CB8AC3E}">
        <p14:creationId xmlns:p14="http://schemas.microsoft.com/office/powerpoint/2010/main" val="1315986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2400" dirty="0" err="1"/>
              <a:t>Bidrectional</a:t>
            </a:r>
            <a:r>
              <a:rPr lang="en-US" sz="2400" dirty="0"/>
              <a:t> One to Many and many to one Mapping</a:t>
            </a:r>
            <a:br>
              <a:rPr lang="en-US" sz="2400" b="0" dirty="0"/>
            </a:br>
            <a:r>
              <a:rPr lang="en-IN" sz="2400" dirty="0"/>
              <a:t> Example Duration 15 min</a:t>
            </a:r>
          </a:p>
        </p:txBody>
      </p:sp>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r>
              <a:rPr lang="en-IN" dirty="0"/>
              <a:t>Open </a:t>
            </a:r>
            <a:r>
              <a:rPr lang="en-IN" dirty="0" err="1"/>
              <a:t>mysql</a:t>
            </a:r>
            <a:r>
              <a:rPr lang="en-IN" dirty="0"/>
              <a:t> workbench and type below script in query tab for creating tables </a:t>
            </a:r>
          </a:p>
        </p:txBody>
      </p:sp>
      <p:sp>
        <p:nvSpPr>
          <p:cNvPr id="2" name="Rectangle 1">
            <a:extLst>
              <a:ext uri="{FF2B5EF4-FFF2-40B4-BE49-F238E27FC236}">
                <a16:creationId xmlns:a16="http://schemas.microsoft.com/office/drawing/2014/main" id="{7859A4FF-7514-4B23-89D1-B2BFE9AA3DB8}"/>
              </a:ext>
            </a:extLst>
          </p:cNvPr>
          <p:cNvSpPr/>
          <p:nvPr/>
        </p:nvSpPr>
        <p:spPr>
          <a:xfrm>
            <a:off x="762000" y="1478598"/>
            <a:ext cx="6248400" cy="4801314"/>
          </a:xfrm>
          <a:prstGeom prst="rect">
            <a:avLst/>
          </a:prstGeom>
        </p:spPr>
        <p:txBody>
          <a:bodyPr wrap="square">
            <a:spAutoFit/>
          </a:bodyPr>
          <a:lstStyle/>
          <a:p>
            <a:r>
              <a:rPr lang="en-IN" dirty="0"/>
              <a:t>CREATE TABLE  `</a:t>
            </a:r>
            <a:r>
              <a:rPr lang="en-IN" dirty="0" err="1"/>
              <a:t>hibernatedb</a:t>
            </a:r>
            <a:r>
              <a:rPr lang="en-IN" dirty="0"/>
              <a:t>`.`</a:t>
            </a:r>
            <a:r>
              <a:rPr lang="en-IN" dirty="0" err="1"/>
              <a:t>stock_daily_record</a:t>
            </a:r>
            <a:r>
              <a:rPr lang="en-IN" dirty="0"/>
              <a:t>` (</a:t>
            </a:r>
          </a:p>
          <a:p>
            <a:r>
              <a:rPr lang="en-IN" dirty="0"/>
              <a:t>  `RECORD_ID` int(10) unsigned NOT NULL AUTO_INCREMENT,</a:t>
            </a:r>
          </a:p>
          <a:p>
            <a:r>
              <a:rPr lang="en-IN" dirty="0"/>
              <a:t>  `PRICE_OPEN` float(6,2) DEFAULT NULL,</a:t>
            </a:r>
          </a:p>
          <a:p>
            <a:r>
              <a:rPr lang="en-IN" dirty="0"/>
              <a:t>  `PRICE_CLOSE` float(6,2) DEFAULT NULL,</a:t>
            </a:r>
          </a:p>
          <a:p>
            <a:r>
              <a:rPr lang="en-IN" dirty="0"/>
              <a:t>  `PRICE_CHANGE` float(6,2) DEFAULT NULL,</a:t>
            </a:r>
          </a:p>
          <a:p>
            <a:r>
              <a:rPr lang="en-IN" dirty="0"/>
              <a:t>  `VOLUME` </a:t>
            </a:r>
            <a:r>
              <a:rPr lang="en-IN" dirty="0" err="1"/>
              <a:t>bigint</a:t>
            </a:r>
            <a:r>
              <a:rPr lang="en-IN" dirty="0"/>
              <a:t>(20) unsigned DEFAULT NULL,</a:t>
            </a:r>
          </a:p>
          <a:p>
            <a:r>
              <a:rPr lang="en-IN" dirty="0"/>
              <a:t>  `DATE` date NOT NULL,</a:t>
            </a:r>
          </a:p>
          <a:p>
            <a:r>
              <a:rPr lang="en-IN" dirty="0"/>
              <a:t>  `STOCK_ID` int(10) unsigned NOT NULL,</a:t>
            </a:r>
          </a:p>
          <a:p>
            <a:r>
              <a:rPr lang="en-IN" dirty="0"/>
              <a:t>  PRIMARY KEY (`RECORD_ID`) USING BTREE,</a:t>
            </a:r>
          </a:p>
          <a:p>
            <a:r>
              <a:rPr lang="en-IN" dirty="0"/>
              <a:t>  UNIQUE KEY `UNI_STOCK_DAILY_DATE` (`DATE`),</a:t>
            </a:r>
          </a:p>
          <a:p>
            <a:r>
              <a:rPr lang="en-IN" dirty="0"/>
              <a:t>  KEY `FK_STOCK_TRANSACTION_STOCK_ID` (`STOCK_ID`),</a:t>
            </a:r>
          </a:p>
          <a:p>
            <a:r>
              <a:rPr lang="en-IN" dirty="0"/>
              <a:t>  CONSTRAINT `FK_STOCK_TRANSACTION_STOCK_ID` FOREIGN KEY (`STOCK_ID`) </a:t>
            </a:r>
          </a:p>
          <a:p>
            <a:r>
              <a:rPr lang="en-IN" dirty="0"/>
              <a:t>  REFERENCES `stock` (`STOCK_ID`) ON DELETE CASCADE ON UPDATE CASCADE</a:t>
            </a:r>
          </a:p>
          <a:p>
            <a:r>
              <a:rPr lang="en-IN" dirty="0"/>
              <a:t>) ENGINE=</a:t>
            </a:r>
            <a:r>
              <a:rPr lang="en-IN" dirty="0" err="1"/>
              <a:t>InnoDB</a:t>
            </a:r>
            <a:r>
              <a:rPr lang="en-IN" dirty="0"/>
              <a:t> AUTO_INCREMENT=36 DEFAULT CHARSET=utf8;</a:t>
            </a:r>
          </a:p>
        </p:txBody>
      </p:sp>
    </p:spTree>
    <p:extLst>
      <p:ext uri="{BB962C8B-B14F-4D97-AF65-F5344CB8AC3E}">
        <p14:creationId xmlns:p14="http://schemas.microsoft.com/office/powerpoint/2010/main" val="953457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r>
              <a:rPr lang="en-IN" dirty="0"/>
              <a:t>create stock table </a:t>
            </a:r>
          </a:p>
        </p:txBody>
      </p:sp>
      <p:sp>
        <p:nvSpPr>
          <p:cNvPr id="2" name="Rectangle 1">
            <a:extLst>
              <a:ext uri="{FF2B5EF4-FFF2-40B4-BE49-F238E27FC236}">
                <a16:creationId xmlns:a16="http://schemas.microsoft.com/office/drawing/2014/main" id="{7859A4FF-7514-4B23-89D1-B2BFE9AA3DB8}"/>
              </a:ext>
            </a:extLst>
          </p:cNvPr>
          <p:cNvSpPr/>
          <p:nvPr/>
        </p:nvSpPr>
        <p:spPr>
          <a:xfrm>
            <a:off x="762000" y="1478598"/>
            <a:ext cx="6248400" cy="2585323"/>
          </a:xfrm>
          <a:prstGeom prst="rect">
            <a:avLst/>
          </a:prstGeom>
        </p:spPr>
        <p:txBody>
          <a:bodyPr wrap="square">
            <a:spAutoFit/>
          </a:bodyPr>
          <a:lstStyle/>
          <a:p>
            <a:r>
              <a:rPr lang="en-IN" dirty="0"/>
              <a:t>CREATE TABLE `stock` (</a:t>
            </a:r>
          </a:p>
          <a:p>
            <a:r>
              <a:rPr lang="en-IN" dirty="0"/>
              <a:t>  `STOCK_ID` int(10) unsigned NOT NULL AUTO_INCREMENT,</a:t>
            </a:r>
          </a:p>
          <a:p>
            <a:r>
              <a:rPr lang="en-IN" dirty="0"/>
              <a:t>  `STOCK_CODE` varchar(10) NOT NULL,</a:t>
            </a:r>
          </a:p>
          <a:p>
            <a:r>
              <a:rPr lang="en-IN" dirty="0"/>
              <a:t>  `STOCK_NAME` varchar(20) NOT NULL,</a:t>
            </a:r>
          </a:p>
          <a:p>
            <a:r>
              <a:rPr lang="en-IN" dirty="0"/>
              <a:t>  PRIMARY KEY (`STOCK_ID`) USING BTREE,</a:t>
            </a:r>
          </a:p>
          <a:p>
            <a:r>
              <a:rPr lang="en-IN" dirty="0"/>
              <a:t>  UNIQUE KEY `UNI_STOCK_NAME` (`STOCK_NAME`),</a:t>
            </a:r>
          </a:p>
          <a:p>
            <a:r>
              <a:rPr lang="en-IN" dirty="0"/>
              <a:t>  UNIQUE KEY `UNI_STOCK_ID` (`STOCK_CODE`) USING BTREE</a:t>
            </a:r>
          </a:p>
          <a:p>
            <a:r>
              <a:rPr lang="en-IN" dirty="0"/>
              <a:t>) ENGINE=</a:t>
            </a:r>
            <a:r>
              <a:rPr lang="en-IN" dirty="0" err="1"/>
              <a:t>InnoDB</a:t>
            </a:r>
            <a:r>
              <a:rPr lang="en-IN" dirty="0"/>
              <a:t> AUTO_INCREMENT=34 DEFAULT CHARSET=utf8;</a:t>
            </a:r>
          </a:p>
        </p:txBody>
      </p:sp>
    </p:spTree>
    <p:extLst>
      <p:ext uri="{BB962C8B-B14F-4D97-AF65-F5344CB8AC3E}">
        <p14:creationId xmlns:p14="http://schemas.microsoft.com/office/powerpoint/2010/main" val="3986156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r>
              <a:rPr lang="en-IN" dirty="0"/>
              <a:t>Add dependency in pom.xml</a:t>
            </a:r>
          </a:p>
        </p:txBody>
      </p:sp>
      <p:sp>
        <p:nvSpPr>
          <p:cNvPr id="7" name="Rectangle 6">
            <a:extLst>
              <a:ext uri="{FF2B5EF4-FFF2-40B4-BE49-F238E27FC236}">
                <a16:creationId xmlns:a16="http://schemas.microsoft.com/office/drawing/2014/main" id="{5E7E5670-8392-44E1-9EC7-BFCCDC7B36C2}"/>
              </a:ext>
            </a:extLst>
          </p:cNvPr>
          <p:cNvSpPr/>
          <p:nvPr/>
        </p:nvSpPr>
        <p:spPr>
          <a:xfrm>
            <a:off x="228600" y="1264920"/>
            <a:ext cx="8770620" cy="5339923"/>
          </a:xfrm>
          <a:prstGeom prst="rect">
            <a:avLst/>
          </a:prstGeom>
        </p:spPr>
        <p:txBody>
          <a:bodyPr wrap="square">
            <a:spAutoFit/>
          </a:bodyPr>
          <a:lstStyle/>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project </a:t>
            </a:r>
            <a:r>
              <a:rPr lang="en-IN" sz="1100" dirty="0" err="1">
                <a:solidFill>
                  <a:srgbClr val="7F007F"/>
                </a:solidFill>
                <a:latin typeface="Calibri" panose="020F0502020204030204" pitchFamily="34" charset="0"/>
                <a:cs typeface="Calibri" panose="020F0502020204030204" pitchFamily="34" charset="0"/>
              </a:rPr>
              <a:t>xmlns</a:t>
            </a:r>
            <a:r>
              <a:rPr lang="en-IN" sz="1100" dirty="0">
                <a:solidFill>
                  <a:srgbClr val="000000"/>
                </a:solidFill>
                <a:latin typeface="Calibri" panose="020F0502020204030204" pitchFamily="34" charset="0"/>
                <a:cs typeface="Calibri" panose="020F0502020204030204" pitchFamily="34" charset="0"/>
              </a:rPr>
              <a:t>=</a:t>
            </a:r>
            <a:r>
              <a:rPr lang="en-IN" sz="1100" i="1" dirty="0">
                <a:solidFill>
                  <a:srgbClr val="2A00FF"/>
                </a:solidFill>
                <a:latin typeface="Calibri" panose="020F0502020204030204" pitchFamily="34" charset="0"/>
                <a:cs typeface="Calibri" panose="020F0502020204030204" pitchFamily="34" charset="0"/>
              </a:rPr>
              <a:t>"http://maven.apache.org/POM/4.0.0" </a:t>
            </a:r>
            <a:r>
              <a:rPr lang="en-IN" sz="1100" i="1" dirty="0" err="1">
                <a:solidFill>
                  <a:srgbClr val="7F007F"/>
                </a:solidFill>
                <a:latin typeface="Calibri" panose="020F0502020204030204" pitchFamily="34" charset="0"/>
                <a:cs typeface="Calibri" panose="020F0502020204030204" pitchFamily="34" charset="0"/>
              </a:rPr>
              <a:t>xmlns:xsi</a:t>
            </a:r>
            <a:r>
              <a:rPr lang="en-IN" sz="1100" i="1" dirty="0">
                <a:solidFill>
                  <a:srgbClr val="000000"/>
                </a:solidFill>
                <a:latin typeface="Calibri" panose="020F0502020204030204" pitchFamily="34" charset="0"/>
                <a:cs typeface="Calibri" panose="020F0502020204030204" pitchFamily="34" charset="0"/>
              </a:rPr>
              <a:t>=</a:t>
            </a:r>
            <a:r>
              <a:rPr lang="en-IN" sz="1100" i="1" dirty="0">
                <a:solidFill>
                  <a:srgbClr val="2A00FF"/>
                </a:solidFill>
                <a:latin typeface="Calibri" panose="020F0502020204030204" pitchFamily="34" charset="0"/>
                <a:cs typeface="Calibri" panose="020F0502020204030204" pitchFamily="34" charset="0"/>
              </a:rPr>
              <a:t>"http://www.w3.org/2001/XMLSchema-instance" </a:t>
            </a:r>
            <a:r>
              <a:rPr lang="en-IN" sz="1100" i="1" dirty="0" err="1">
                <a:solidFill>
                  <a:srgbClr val="7F007F"/>
                </a:solidFill>
                <a:latin typeface="Calibri" panose="020F0502020204030204" pitchFamily="34" charset="0"/>
                <a:cs typeface="Calibri" panose="020F0502020204030204" pitchFamily="34" charset="0"/>
              </a:rPr>
              <a:t>xsi:schemaLocation</a:t>
            </a:r>
            <a:r>
              <a:rPr lang="en-IN" sz="1100" i="1" dirty="0">
                <a:solidFill>
                  <a:srgbClr val="000000"/>
                </a:solidFill>
                <a:latin typeface="Calibri" panose="020F0502020204030204" pitchFamily="34" charset="0"/>
                <a:cs typeface="Calibri" panose="020F0502020204030204" pitchFamily="34" charset="0"/>
              </a:rPr>
              <a:t>=</a:t>
            </a:r>
            <a:r>
              <a:rPr lang="en-IN" sz="1100" i="1" dirty="0">
                <a:solidFill>
                  <a:srgbClr val="2A00FF"/>
                </a:solidFill>
                <a:latin typeface="Calibri" panose="020F0502020204030204" pitchFamily="34" charset="0"/>
                <a:cs typeface="Calibri" panose="020F0502020204030204" pitchFamily="34" charset="0"/>
              </a:rPr>
              <a:t>"http://maven.apache.org/POM/4.0.0 http://maven.apache.org/xsd/maven-4.0.0.xsd"</a:t>
            </a:r>
            <a:r>
              <a:rPr lang="en-IN" sz="1100" i="1"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modelVersion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4.0.0</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modelVersion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OnetoManyMap</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hb-onetomany</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0.0.1-SNAPSHOT</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repositories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repository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id</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JBoss repository</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url</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http://repository.jboss.org/nexus/content/groups/public/</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url</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repository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repositories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3F5FBF"/>
                </a:solidFill>
                <a:latin typeface="Calibri" panose="020F0502020204030204" pitchFamily="34" charset="0"/>
                <a:cs typeface="Calibri" panose="020F0502020204030204" pitchFamily="34" charset="0"/>
              </a:rPr>
              <a:t>&lt;!-- MySQL database driver --&gt;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mysql</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mysql</a:t>
            </a:r>
            <a:r>
              <a:rPr lang="en-IN" sz="1100" dirty="0">
                <a:solidFill>
                  <a:srgbClr val="000000"/>
                </a:solidFill>
                <a:latin typeface="Calibri" panose="020F0502020204030204" pitchFamily="34" charset="0"/>
                <a:cs typeface="Calibri" panose="020F0502020204030204" pitchFamily="34" charset="0"/>
              </a:rPr>
              <a:t>-connector-java</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5.1.15</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org.hibernate</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hibernate-core</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3.6.3.Final</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javassist</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javassist</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3.12.1.GA</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project</a:t>
            </a:r>
            <a:r>
              <a:rPr lang="en-IN" sz="1100" dirty="0">
                <a:solidFill>
                  <a:srgbClr val="008080"/>
                </a:solidFill>
                <a:latin typeface="Calibri" panose="020F0502020204030204" pitchFamily="34" charset="0"/>
                <a:cs typeface="Calibri" panose="020F0502020204030204" pitchFamily="34" charset="0"/>
              </a:rPr>
              <a:t>&gt;</a:t>
            </a:r>
          </a:p>
        </p:txBody>
      </p:sp>
      <p:sp>
        <p:nvSpPr>
          <p:cNvPr id="2" name="Rectangle: Rounded Corners 1">
            <a:extLst>
              <a:ext uri="{FF2B5EF4-FFF2-40B4-BE49-F238E27FC236}">
                <a16:creationId xmlns:a16="http://schemas.microsoft.com/office/drawing/2014/main" id="{EED46FDA-92F3-4D66-AB6A-8CFC4E1DE7EF}"/>
              </a:ext>
            </a:extLst>
          </p:cNvPr>
          <p:cNvSpPr/>
          <p:nvPr/>
        </p:nvSpPr>
        <p:spPr>
          <a:xfrm>
            <a:off x="381000" y="2514600"/>
            <a:ext cx="3581400" cy="4090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3686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620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a:t>One to Many and many to one Mapping</a:t>
            </a:r>
            <a:br>
              <a:rPr lang="en-US" sz="1800" b="0" dirty="0"/>
            </a:br>
            <a:r>
              <a:rPr lang="en-IN" sz="1800" dirty="0"/>
              <a:t> Example Duration 15 min</a:t>
            </a:r>
          </a:p>
        </p:txBody>
      </p:sp>
      <p:sp>
        <p:nvSpPr>
          <p:cNvPr id="7" name="Rectangle 6">
            <a:extLst>
              <a:ext uri="{FF2B5EF4-FFF2-40B4-BE49-F238E27FC236}">
                <a16:creationId xmlns:a16="http://schemas.microsoft.com/office/drawing/2014/main" id="{65E07250-DB7E-4206-834F-771E54EC6543}"/>
              </a:ext>
            </a:extLst>
          </p:cNvPr>
          <p:cNvSpPr/>
          <p:nvPr/>
        </p:nvSpPr>
        <p:spPr>
          <a:xfrm>
            <a:off x="304800" y="914400"/>
            <a:ext cx="8458200" cy="4832092"/>
          </a:xfrm>
          <a:prstGeom prst="rect">
            <a:avLst/>
          </a:prstGeom>
        </p:spPr>
        <p:txBody>
          <a:bodyPr wrap="square">
            <a:spAutoFit/>
          </a:bodyPr>
          <a:lstStyle/>
          <a:p>
            <a:r>
              <a:rPr lang="en-IN" sz="1400" b="1" dirty="0">
                <a:latin typeface="Consolas" panose="020B0609020204030204" pitchFamily="49" charset="0"/>
              </a:rPr>
              <a:t>Hibernate.cfg.xml for database </a:t>
            </a:r>
            <a:r>
              <a:rPr lang="en-IN" sz="1400" b="1" dirty="0" err="1">
                <a:latin typeface="Consolas" panose="020B0609020204030204" pitchFamily="49" charset="0"/>
              </a:rPr>
              <a:t>configuration.Both</a:t>
            </a:r>
            <a:r>
              <a:rPr lang="en-IN" sz="1400" b="1" dirty="0">
                <a:latin typeface="Consolas" panose="020B0609020204030204" pitchFamily="49" charset="0"/>
              </a:rPr>
              <a:t> the file i.e. Hibernate.cfg.xml and logback.xml should be keep in </a:t>
            </a:r>
            <a:r>
              <a:rPr lang="en-IN" sz="1400" b="1" dirty="0" err="1">
                <a:latin typeface="Consolas" panose="020B0609020204030204" pitchFamily="49" charset="0"/>
              </a:rPr>
              <a:t>src</a:t>
            </a:r>
            <a:r>
              <a:rPr lang="en-IN" sz="1400" b="1" dirty="0">
                <a:latin typeface="Consolas" panose="020B0609020204030204" pitchFamily="49" charset="0"/>
              </a:rPr>
              <a:t> folder</a:t>
            </a:r>
          </a:p>
          <a:p>
            <a:endParaRPr lang="en-IN" sz="1400" dirty="0">
              <a:solidFill>
                <a:srgbClr val="008080"/>
              </a:solidFill>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xml </a:t>
            </a:r>
            <a:r>
              <a:rPr lang="en-IN" sz="1400" dirty="0">
                <a:solidFill>
                  <a:srgbClr val="7F007F"/>
                </a:solidFill>
                <a:latin typeface="Consolas" panose="020B0609020204030204" pitchFamily="49" charset="0"/>
              </a:rPr>
              <a:t>version</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"1.0" </a:t>
            </a:r>
            <a:r>
              <a:rPr lang="en-IN" sz="1400" i="1" dirty="0">
                <a:solidFill>
                  <a:srgbClr val="7F007F"/>
                </a:solidFill>
                <a:latin typeface="Consolas" panose="020B0609020204030204" pitchFamily="49" charset="0"/>
              </a:rPr>
              <a:t>encoding</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"utf-8"</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DOCTYPE </a:t>
            </a:r>
            <a:r>
              <a:rPr lang="en-IN" sz="1400" dirty="0">
                <a:solidFill>
                  <a:srgbClr val="008080"/>
                </a:solidFill>
                <a:latin typeface="Consolas" panose="020B0609020204030204" pitchFamily="49" charset="0"/>
              </a:rPr>
              <a:t>hibernate-configuration </a:t>
            </a:r>
            <a:r>
              <a:rPr lang="en-IN" sz="1400" dirty="0">
                <a:solidFill>
                  <a:srgbClr val="808080"/>
                </a:solidFill>
                <a:latin typeface="Consolas" panose="020B0609020204030204" pitchFamily="49" charset="0"/>
              </a:rPr>
              <a:t>PUBLIC</a:t>
            </a:r>
          </a:p>
          <a:p>
            <a:r>
              <a:rPr lang="en-IN" sz="1400" dirty="0">
                <a:solidFill>
                  <a:srgbClr val="008080"/>
                </a:solidFill>
                <a:latin typeface="Consolas" panose="020B0609020204030204" pitchFamily="49" charset="0"/>
              </a:rPr>
              <a:t>"-//Hibernate/Hibernate Configuration DTD 3.0//EN"</a:t>
            </a:r>
          </a:p>
          <a:p>
            <a:r>
              <a:rPr lang="en-IN" sz="1400" dirty="0">
                <a:solidFill>
                  <a:srgbClr val="3F7F5F"/>
                </a:solidFill>
                <a:latin typeface="Consolas" panose="020B0609020204030204" pitchFamily="49" charset="0"/>
              </a:rPr>
              <a:t>"http://www.hibernate.org/dtd/hibernate-configuration-3.0.dtd"</a:t>
            </a:r>
            <a:r>
              <a:rPr lang="en-IN" sz="1400" dirty="0">
                <a:solidFill>
                  <a:srgbClr val="008080"/>
                </a:solidFill>
                <a:latin typeface="Consolas" panose="020B0609020204030204" pitchFamily="49" charset="0"/>
              </a:rPr>
              <a:t>&gt;</a:t>
            </a:r>
          </a:p>
          <a:p>
            <a:endParaRPr lang="en-IN" sz="1400" dirty="0">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hibernate-configuration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session-factory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hibernate.connection.driver_class</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err="1">
                <a:solidFill>
                  <a:srgbClr val="000000"/>
                </a:solidFill>
                <a:latin typeface="Consolas" panose="020B0609020204030204" pitchFamily="49" charset="0"/>
              </a:rPr>
              <a:t>com.mysql.jdbc.Driver</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"hibernate.connection.url"</a:t>
            </a:r>
            <a:r>
              <a:rPr lang="en-IN" sz="1400" i="1" dirty="0">
                <a:solidFill>
                  <a:srgbClr val="008080"/>
                </a:solidFill>
                <a:latin typeface="Consolas" panose="020B0609020204030204" pitchFamily="49" charset="0"/>
              </a:rPr>
              <a:t>&gt;</a:t>
            </a:r>
            <a:r>
              <a:rPr lang="en-IN" sz="1400" i="1" dirty="0" err="1">
                <a:solidFill>
                  <a:srgbClr val="000000"/>
                </a:solidFill>
                <a:latin typeface="Consolas" panose="020B0609020204030204" pitchFamily="49" charset="0"/>
              </a:rPr>
              <a:t>jdbc:mysql</a:t>
            </a:r>
            <a:r>
              <a:rPr lang="en-IN" sz="1400" i="1" dirty="0">
                <a:solidFill>
                  <a:srgbClr val="000000"/>
                </a:solidFill>
                <a:latin typeface="Consolas" panose="020B0609020204030204" pitchFamily="49" charset="0"/>
              </a:rPr>
              <a:t>://</a:t>
            </a:r>
            <a:r>
              <a:rPr lang="en-IN" sz="1400" i="1" u="sng" dirty="0">
                <a:solidFill>
                  <a:srgbClr val="000000"/>
                </a:solidFill>
                <a:latin typeface="Consolas" panose="020B0609020204030204" pitchFamily="49" charset="0"/>
              </a:rPr>
              <a:t>localhost:3306/</a:t>
            </a:r>
            <a:r>
              <a:rPr lang="en-IN" sz="1400" i="1" u="sng" dirty="0" err="1">
                <a:solidFill>
                  <a:srgbClr val="000000"/>
                </a:solidFill>
                <a:latin typeface="Consolas" panose="020B0609020204030204" pitchFamily="49" charset="0"/>
              </a:rPr>
              <a:t>hibernatedb</a:t>
            </a:r>
            <a:r>
              <a:rPr lang="en-IN" sz="1400" i="1" u="sng" dirty="0">
                <a:solidFill>
                  <a:srgbClr val="008080"/>
                </a:solidFill>
                <a:latin typeface="Consolas" panose="020B0609020204030204" pitchFamily="49" charset="0"/>
              </a:rPr>
              <a:t>&lt;/</a:t>
            </a:r>
            <a:r>
              <a:rPr lang="en-IN" sz="1400" i="1" u="sng" dirty="0">
                <a:solidFill>
                  <a:srgbClr val="3F7F7F"/>
                </a:solidFill>
                <a:latin typeface="Consolas" panose="020B0609020204030204" pitchFamily="49" charset="0"/>
              </a:rPr>
              <a:t>property</a:t>
            </a:r>
            <a:r>
              <a:rPr lang="en-IN" sz="1400" i="1" u="sng"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hibernate.connection.username</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a:solidFill>
                  <a:srgbClr val="000000"/>
                </a:solidFill>
                <a:latin typeface="Consolas" panose="020B0609020204030204" pitchFamily="49" charset="0"/>
              </a:rPr>
              <a:t>root</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hibernate.connection.password</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a:solidFill>
                  <a:srgbClr val="000000"/>
                </a:solidFill>
                <a:latin typeface="Consolas" panose="020B0609020204030204" pitchFamily="49" charset="0"/>
              </a:rPr>
              <a:t>root</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hibernate.dialect</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err="1">
                <a:solidFill>
                  <a:srgbClr val="000000"/>
                </a:solidFill>
                <a:latin typeface="Consolas" panose="020B0609020204030204" pitchFamily="49" charset="0"/>
              </a:rPr>
              <a:t>org.hibernate.dialect.MySQLDialect</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show_sql</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a:solidFill>
                  <a:srgbClr val="000000"/>
                </a:solidFill>
                <a:latin typeface="Consolas" panose="020B0609020204030204" pitchFamily="49" charset="0"/>
              </a:rPr>
              <a:t>true</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format_sql</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a:solidFill>
                  <a:srgbClr val="000000"/>
                </a:solidFill>
                <a:latin typeface="Consolas" panose="020B0609020204030204" pitchFamily="49" charset="0"/>
              </a:rPr>
              <a:t>true</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mapping </a:t>
            </a:r>
            <a:r>
              <a:rPr lang="en-IN" sz="1400" dirty="0">
                <a:solidFill>
                  <a:srgbClr val="7F007F"/>
                </a:solidFill>
                <a:latin typeface="Consolas" panose="020B0609020204030204" pitchFamily="49" charset="0"/>
              </a:rPr>
              <a:t>resource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"com/test/stock/Stock.hbm.xml" </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mapping </a:t>
            </a:r>
            <a:r>
              <a:rPr lang="en-IN" sz="1400" dirty="0">
                <a:solidFill>
                  <a:srgbClr val="7F007F"/>
                </a:solidFill>
                <a:latin typeface="Consolas" panose="020B0609020204030204" pitchFamily="49" charset="0"/>
              </a:rPr>
              <a:t>resource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"com/test/stock/StockDailyRecord.hbm.xml" </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session-factory</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hibernate-configuration</a:t>
            </a:r>
            <a:r>
              <a:rPr lang="en-IN" sz="1400" dirty="0">
                <a:solidFill>
                  <a:srgbClr val="008080"/>
                </a:solidFill>
                <a:latin typeface="Consolas" panose="020B0609020204030204" pitchFamily="49" charset="0"/>
              </a:rPr>
              <a:t>&gt;</a:t>
            </a:r>
            <a:endParaRPr lang="en-IN" sz="1400" dirty="0"/>
          </a:p>
        </p:txBody>
      </p:sp>
      <p:sp>
        <p:nvSpPr>
          <p:cNvPr id="8" name="Rectangle: Rounded Corners 7">
            <a:extLst>
              <a:ext uri="{FF2B5EF4-FFF2-40B4-BE49-F238E27FC236}">
                <a16:creationId xmlns:a16="http://schemas.microsoft.com/office/drawing/2014/main" id="{576BAA8B-C61B-46C7-8E87-81C40213F446}"/>
              </a:ext>
            </a:extLst>
          </p:cNvPr>
          <p:cNvSpPr/>
          <p:nvPr/>
        </p:nvSpPr>
        <p:spPr>
          <a:xfrm>
            <a:off x="457200" y="4724400"/>
            <a:ext cx="6248400" cy="1066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B63D6D98-6C14-4A2F-849D-10DF78604076}"/>
              </a:ext>
            </a:extLst>
          </p:cNvPr>
          <p:cNvSpPr/>
          <p:nvPr/>
        </p:nvSpPr>
        <p:spPr>
          <a:xfrm>
            <a:off x="1981200" y="3063240"/>
            <a:ext cx="6400800" cy="14904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70213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620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a:t>One to Many and many to one Mapping</a:t>
            </a:r>
            <a:br>
              <a:rPr lang="en-US" sz="1800" b="0" dirty="0"/>
            </a:br>
            <a:r>
              <a:rPr lang="en-IN" sz="1800" dirty="0"/>
              <a:t> Example Duration 15 min</a:t>
            </a:r>
          </a:p>
        </p:txBody>
      </p:sp>
      <p:sp>
        <p:nvSpPr>
          <p:cNvPr id="8" name="Rectangle: Rounded Corners 7">
            <a:extLst>
              <a:ext uri="{FF2B5EF4-FFF2-40B4-BE49-F238E27FC236}">
                <a16:creationId xmlns:a16="http://schemas.microsoft.com/office/drawing/2014/main" id="{576BAA8B-C61B-46C7-8E87-81C40213F446}"/>
              </a:ext>
            </a:extLst>
          </p:cNvPr>
          <p:cNvSpPr/>
          <p:nvPr/>
        </p:nvSpPr>
        <p:spPr>
          <a:xfrm>
            <a:off x="1219200" y="1370964"/>
            <a:ext cx="6248400" cy="1066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C9DBFDDD-20B8-4503-B0A0-C714398772AC}"/>
              </a:ext>
            </a:extLst>
          </p:cNvPr>
          <p:cNvSpPr/>
          <p:nvPr/>
        </p:nvSpPr>
        <p:spPr>
          <a:xfrm>
            <a:off x="228600" y="914082"/>
            <a:ext cx="8458200" cy="5693866"/>
          </a:xfrm>
          <a:prstGeom prst="rect">
            <a:avLst/>
          </a:prstGeom>
        </p:spPr>
        <p:txBody>
          <a:bodyPr wrap="square">
            <a:spAutoFit/>
          </a:bodyPr>
          <a:lstStyle/>
          <a:p>
            <a:r>
              <a:rPr lang="en-IN" sz="1600" b="1" dirty="0">
                <a:latin typeface="Calibri" panose="020F0502020204030204" pitchFamily="34" charset="0"/>
                <a:cs typeface="Calibri" panose="020F0502020204030204" pitchFamily="34" charset="0"/>
              </a:rPr>
              <a:t>Logback.xml</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xml </a:t>
            </a:r>
            <a:r>
              <a:rPr lang="en-IN" sz="1200" dirty="0">
                <a:solidFill>
                  <a:srgbClr val="7F007F"/>
                </a:solidFill>
                <a:latin typeface="Consolas" panose="020B0609020204030204" pitchFamily="49" charset="0"/>
              </a:rPr>
              <a:t>version</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"1.0" </a:t>
            </a:r>
            <a:r>
              <a:rPr lang="en-IN" sz="1200" i="1" dirty="0">
                <a:solidFill>
                  <a:srgbClr val="7F007F"/>
                </a:solidFill>
                <a:latin typeface="Consolas" panose="020B0609020204030204" pitchFamily="49" charset="0"/>
              </a:rPr>
              <a:t>encoding</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"UTF-8"</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configuration</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3F7F7F"/>
                </a:solidFill>
                <a:latin typeface="Consolas" panose="020B0609020204030204" pitchFamily="49" charset="0"/>
              </a:rPr>
              <a:t>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"STDOUT" </a:t>
            </a:r>
            <a:r>
              <a:rPr lang="en-IN" sz="1200" i="1" dirty="0">
                <a:solidFill>
                  <a:srgbClr val="7F007F"/>
                </a:solidFill>
                <a:latin typeface="Consolas" panose="020B0609020204030204" pitchFamily="49" charset="0"/>
              </a:rPr>
              <a:t>class</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ch.qos.logback.core.ConsoleAppender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encoder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ch.qos.logback.classic.encoder.PatternLayoutEncoder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Pattern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%d{</a:t>
            </a:r>
            <a:r>
              <a:rPr lang="en-IN" sz="1200" u="sng" dirty="0" err="1">
                <a:solidFill>
                  <a:srgbClr val="000000"/>
                </a:solidFill>
                <a:latin typeface="Consolas" panose="020B0609020204030204" pitchFamily="49" charset="0"/>
              </a:rPr>
              <a:t>yyyy-MM-dd_HH:mm:ss.SSS</a:t>
            </a:r>
            <a:r>
              <a:rPr lang="en-IN" sz="1200" u="sng" dirty="0">
                <a:solidFill>
                  <a:srgbClr val="000000"/>
                </a:solidFill>
                <a:latin typeface="Consolas" panose="020B0609020204030204" pitchFamily="49" charset="0"/>
              </a:rPr>
              <a:t>} %-5level %logger{36} - %</a:t>
            </a:r>
            <a:r>
              <a:rPr lang="en-IN" sz="1200" u="sng" dirty="0" err="1">
                <a:solidFill>
                  <a:srgbClr val="000000"/>
                </a:solidFill>
                <a:latin typeface="Consolas" panose="020B0609020204030204" pitchFamily="49" charset="0"/>
              </a:rPr>
              <a:t>msg%n</a:t>
            </a:r>
            <a:r>
              <a:rPr lang="en-IN" sz="1200" u="sng" dirty="0">
                <a:solidFill>
                  <a:srgbClr val="008080"/>
                </a:solidFill>
                <a:latin typeface="Consolas" panose="020B0609020204030204" pitchFamily="49" charset="0"/>
              </a:rPr>
              <a:t>&lt;/</a:t>
            </a:r>
            <a:r>
              <a:rPr lang="en-IN" sz="1200" u="sng" dirty="0">
                <a:solidFill>
                  <a:srgbClr val="3F7F7F"/>
                </a:solidFill>
                <a:latin typeface="Consolas" panose="020B0609020204030204" pitchFamily="49" charset="0"/>
              </a:rPr>
              <a:t>Pattern</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encoder</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3F7F7F"/>
                </a:solidFill>
                <a:latin typeface="Consolas" panose="020B0609020204030204" pitchFamily="49" charset="0"/>
              </a:rPr>
              <a:t>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"FILE"</a:t>
            </a:r>
          </a:p>
          <a:p>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ch.qos.logback.core.rolling.RollingFileAppender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nn-NO" sz="1200" dirty="0">
                <a:solidFill>
                  <a:srgbClr val="008080"/>
                </a:solidFill>
                <a:latin typeface="Consolas" panose="020B0609020204030204" pitchFamily="49" charset="0"/>
              </a:rPr>
              <a:t>&lt;</a:t>
            </a:r>
            <a:r>
              <a:rPr lang="nn-NO" sz="1200" dirty="0">
                <a:solidFill>
                  <a:srgbClr val="3F7F7F"/>
                </a:solidFill>
                <a:latin typeface="Consolas" panose="020B0609020204030204" pitchFamily="49" charset="0"/>
              </a:rPr>
              <a:t>file</a:t>
            </a:r>
            <a:r>
              <a:rPr lang="nn-NO" sz="1200" dirty="0">
                <a:solidFill>
                  <a:srgbClr val="008080"/>
                </a:solidFill>
                <a:latin typeface="Consolas" panose="020B0609020204030204" pitchFamily="49" charset="0"/>
              </a:rPr>
              <a:t>&gt;</a:t>
            </a:r>
            <a:r>
              <a:rPr lang="nn-NO" sz="1200" dirty="0">
                <a:solidFill>
                  <a:srgbClr val="000000"/>
                </a:solidFill>
                <a:latin typeface="Consolas" panose="020B0609020204030204" pitchFamily="49" charset="0"/>
              </a:rPr>
              <a:t>c:/mkyongapp.log</a:t>
            </a:r>
            <a:r>
              <a:rPr lang="nn-NO" sz="1200" dirty="0">
                <a:solidFill>
                  <a:srgbClr val="008080"/>
                </a:solidFill>
                <a:latin typeface="Consolas" panose="020B0609020204030204" pitchFamily="49" charset="0"/>
              </a:rPr>
              <a:t>&lt;/</a:t>
            </a:r>
            <a:r>
              <a:rPr lang="nn-NO" sz="1200" dirty="0">
                <a:solidFill>
                  <a:srgbClr val="3F7F7F"/>
                </a:solidFill>
                <a:latin typeface="Consolas" panose="020B0609020204030204" pitchFamily="49" charset="0"/>
              </a:rPr>
              <a:t>file</a:t>
            </a:r>
            <a:r>
              <a:rPr lang="nn-NO"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encoder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ch.qos.logback.classic.encoder.PatternLayoutEncoder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Pattern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%d{</a:t>
            </a:r>
            <a:r>
              <a:rPr lang="en-IN" sz="1200" u="sng" dirty="0" err="1">
                <a:solidFill>
                  <a:srgbClr val="000000"/>
                </a:solidFill>
                <a:latin typeface="Consolas" panose="020B0609020204030204" pitchFamily="49" charset="0"/>
              </a:rPr>
              <a:t>yyyy-MM-dd_HH:mm:ss.SSS</a:t>
            </a:r>
            <a:r>
              <a:rPr lang="en-IN" sz="1200" u="sng" dirty="0">
                <a:solidFill>
                  <a:srgbClr val="000000"/>
                </a:solidFill>
                <a:latin typeface="Consolas" panose="020B0609020204030204" pitchFamily="49" charset="0"/>
              </a:rPr>
              <a:t>} [%thread] %-5level %logger{36} - %</a:t>
            </a:r>
            <a:r>
              <a:rPr lang="en-IN" sz="1200" u="sng" dirty="0" err="1">
                <a:solidFill>
                  <a:srgbClr val="000000"/>
                </a:solidFill>
                <a:latin typeface="Consolas" panose="020B0609020204030204" pitchFamily="49" charset="0"/>
              </a:rPr>
              <a:t>msg%n</a:t>
            </a:r>
            <a:r>
              <a:rPr lang="en-IN" sz="1200" u="sng" dirty="0">
                <a:solidFill>
                  <a:srgbClr val="008080"/>
                </a:solidFill>
                <a:latin typeface="Consolas" panose="020B0609020204030204" pitchFamily="49" charset="0"/>
              </a:rPr>
              <a:t>&lt;/</a:t>
            </a:r>
            <a:r>
              <a:rPr lang="en-IN" sz="1200" u="sng" dirty="0">
                <a:solidFill>
                  <a:srgbClr val="3F7F7F"/>
                </a:solidFill>
                <a:latin typeface="Consolas" panose="020B0609020204030204" pitchFamily="49" charset="0"/>
              </a:rPr>
              <a:t>Pattern</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encoder</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rollingPolicy</a:t>
            </a:r>
            <a:r>
              <a:rPr lang="en-IN" sz="1200" dirty="0">
                <a:solidFill>
                  <a:srgbClr val="3F7F7F"/>
                </a:solidFill>
                <a:latin typeface="Consolas" panose="020B0609020204030204" pitchFamily="49" charset="0"/>
              </a:rPr>
              <a:t>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ch.qos.logback.core.rolling.FixedWindowRollingPolicy</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MinIndex</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1</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MinIndex</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MaxIndex</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10</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MaxIndex</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rollingPolicy</a:t>
            </a:r>
            <a:r>
              <a:rPr lang="en-IN" sz="1200" dirty="0">
                <a:solidFill>
                  <a:srgbClr val="008080"/>
                </a:solidFill>
                <a:latin typeface="Consolas" panose="020B0609020204030204" pitchFamily="49" charset="0"/>
              </a:rPr>
              <a:t>&gt;</a:t>
            </a:r>
          </a:p>
          <a:p>
            <a:endParaRPr lang="en-IN" sz="1200" dirty="0">
              <a:latin typeface="Consolas" panose="020B0609020204030204" pitchFamily="49" charset="0"/>
            </a:endParaRP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triggeringPolicy</a:t>
            </a:r>
            <a:endParaRPr lang="en-IN" sz="1200" dirty="0">
              <a:solidFill>
                <a:srgbClr val="3F7F7F"/>
              </a:solidFill>
              <a:latin typeface="Consolas" panose="020B0609020204030204" pitchFamily="49" charset="0"/>
            </a:endParaRPr>
          </a:p>
          <a:p>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ch.qos.logback.core.rolling.SizeBasedTriggeringPolicy</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MaxFileSize</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2MB</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MaxFileSize</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triggeringPolicy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logger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org.hibernate.type</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level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"WARN" </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logger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org.hibernate</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level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"WARN" </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root </a:t>
            </a:r>
            <a:r>
              <a:rPr lang="en-IN" sz="1200" dirty="0">
                <a:solidFill>
                  <a:srgbClr val="7F007F"/>
                </a:solidFill>
                <a:latin typeface="Consolas" panose="020B0609020204030204" pitchFamily="49" charset="0"/>
              </a:rPr>
              <a:t>level</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"INFO"</a:t>
            </a:r>
            <a:r>
              <a:rPr lang="en-IN" sz="1200" i="1" dirty="0">
                <a:solidFill>
                  <a:srgbClr val="008080"/>
                </a:solidFill>
                <a:latin typeface="Consolas" panose="020B0609020204030204" pitchFamily="49" charset="0"/>
              </a:rPr>
              <a:t>&gt;</a:t>
            </a:r>
          </a:p>
          <a:p>
            <a:r>
              <a:rPr lang="en-IN" sz="1200" dirty="0">
                <a:solidFill>
                  <a:srgbClr val="3F5FBF"/>
                </a:solidFill>
                <a:latin typeface="Consolas" panose="020B0609020204030204" pitchFamily="49" charset="0"/>
              </a:rPr>
              <a:t>&lt;!-- &lt;</a:t>
            </a:r>
            <a:r>
              <a:rPr lang="en-IN" sz="1200" dirty="0" err="1">
                <a:solidFill>
                  <a:srgbClr val="3F5FBF"/>
                </a:solidFill>
                <a:latin typeface="Consolas" panose="020B0609020204030204" pitchFamily="49" charset="0"/>
              </a:rPr>
              <a:t>appender</a:t>
            </a:r>
            <a:r>
              <a:rPr lang="en-IN" sz="1200" dirty="0">
                <a:solidFill>
                  <a:srgbClr val="3F5FBF"/>
                </a:solidFill>
                <a:latin typeface="Consolas" panose="020B0609020204030204" pitchFamily="49" charset="0"/>
              </a:rPr>
              <a:t>-</a:t>
            </a:r>
            <a:r>
              <a:rPr lang="en-IN" sz="1200" u="sng" dirty="0">
                <a:solidFill>
                  <a:srgbClr val="3F5FBF"/>
                </a:solidFill>
                <a:latin typeface="Consolas" panose="020B0609020204030204" pitchFamily="49" charset="0"/>
              </a:rPr>
              <a:t>ref ref="FILE" /&gt; --&gt;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3F7F7F"/>
                </a:solidFill>
                <a:latin typeface="Consolas" panose="020B0609020204030204" pitchFamily="49" charset="0"/>
              </a:rPr>
              <a:t>-ref </a:t>
            </a:r>
            <a:r>
              <a:rPr lang="en-IN" sz="1200" dirty="0">
                <a:solidFill>
                  <a:srgbClr val="7F007F"/>
                </a:solidFill>
                <a:latin typeface="Consolas" panose="020B0609020204030204" pitchFamily="49" charset="0"/>
              </a:rPr>
              <a:t>ref</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"STDOUT" </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root</a:t>
            </a:r>
            <a:r>
              <a:rPr lang="en-IN" sz="1200" dirty="0">
                <a:solidFill>
                  <a:srgbClr val="008080"/>
                </a:solidFill>
                <a:latin typeface="Consolas" panose="020B0609020204030204" pitchFamily="49" charset="0"/>
              </a:rPr>
              <a:t>&gt; &lt;/</a:t>
            </a:r>
            <a:r>
              <a:rPr lang="en-IN" sz="1200" dirty="0">
                <a:solidFill>
                  <a:srgbClr val="3F7F7F"/>
                </a:solidFill>
                <a:latin typeface="Consolas" panose="020B0609020204030204" pitchFamily="49" charset="0"/>
              </a:rPr>
              <a:t>configuration</a:t>
            </a:r>
            <a:r>
              <a:rPr lang="en-IN" sz="1200" dirty="0">
                <a:solidFill>
                  <a:srgbClr val="008080"/>
                </a:solidFill>
                <a:latin typeface="Consolas" panose="020B0609020204030204" pitchFamily="49" charset="0"/>
              </a:rPr>
              <a:t>&gt;</a:t>
            </a:r>
            <a:endParaRPr lang="en-IN" sz="1200" dirty="0"/>
          </a:p>
        </p:txBody>
      </p:sp>
    </p:spTree>
    <p:extLst>
      <p:ext uri="{BB962C8B-B14F-4D97-AF65-F5344CB8AC3E}">
        <p14:creationId xmlns:p14="http://schemas.microsoft.com/office/powerpoint/2010/main" val="4056639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FBFB8F33-EF9D-4B67-832D-2E98FB5A801C}"/>
              </a:ext>
            </a:extLst>
          </p:cNvPr>
          <p:cNvSpPr/>
          <p:nvPr/>
        </p:nvSpPr>
        <p:spPr>
          <a:xfrm>
            <a:off x="457200" y="1828800"/>
            <a:ext cx="7162800" cy="4524315"/>
          </a:xfrm>
          <a:prstGeom prst="rect">
            <a:avLst/>
          </a:prstGeom>
        </p:spPr>
        <p:txBody>
          <a:bodyPr wrap="square">
            <a:spAutoFit/>
          </a:bodyPr>
          <a:lstStyle/>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xml </a:t>
            </a:r>
            <a:r>
              <a:rPr lang="en-IN" sz="1200" dirty="0">
                <a:solidFill>
                  <a:srgbClr val="7F007F"/>
                </a:solidFill>
                <a:latin typeface="Consolas" panose="020B0609020204030204" pitchFamily="49" charset="0"/>
              </a:rPr>
              <a:t>version</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"1.0"</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DOCTYPE </a:t>
            </a:r>
            <a:r>
              <a:rPr lang="en-IN" sz="1200" dirty="0">
                <a:solidFill>
                  <a:srgbClr val="008080"/>
                </a:solidFill>
                <a:latin typeface="Consolas" panose="020B0609020204030204" pitchFamily="49" charset="0"/>
              </a:rPr>
              <a:t>hibernate-mapping </a:t>
            </a:r>
            <a:r>
              <a:rPr lang="en-IN" sz="1200" dirty="0">
                <a:solidFill>
                  <a:srgbClr val="808080"/>
                </a:solidFill>
                <a:latin typeface="Consolas" panose="020B0609020204030204" pitchFamily="49" charset="0"/>
              </a:rPr>
              <a:t>PUBLIC </a:t>
            </a:r>
            <a:r>
              <a:rPr lang="en-IN" sz="1200" dirty="0">
                <a:solidFill>
                  <a:srgbClr val="008080"/>
                </a:solidFill>
                <a:latin typeface="Consolas" panose="020B0609020204030204" pitchFamily="49" charset="0"/>
              </a:rPr>
              <a:t>"-//Hibernate/Hibernate Mapping DTD 3.0//EN"</a:t>
            </a:r>
          </a:p>
          <a:p>
            <a:r>
              <a:rPr lang="en-IN" sz="1200" dirty="0">
                <a:solidFill>
                  <a:srgbClr val="3F7F5F"/>
                </a:solidFill>
                <a:latin typeface="Consolas" panose="020B0609020204030204" pitchFamily="49" charset="0"/>
              </a:rPr>
              <a:t>"http://hibernate.sourceforge.net/hibernate-mapping-3.0.dtd"</a:t>
            </a:r>
            <a:r>
              <a:rPr lang="en-IN" sz="1200" dirty="0">
                <a:solidFill>
                  <a:srgbClr val="008080"/>
                </a:solidFill>
                <a:latin typeface="Consolas" panose="020B0609020204030204" pitchFamily="49" charset="0"/>
              </a:rPr>
              <a:t>&gt;</a:t>
            </a:r>
          </a:p>
          <a:p>
            <a:r>
              <a:rPr lang="en-IN" sz="1200" dirty="0">
                <a:solidFill>
                  <a:srgbClr val="3F5FBF"/>
                </a:solidFill>
                <a:latin typeface="Consolas" panose="020B0609020204030204" pitchFamily="49" charset="0"/>
              </a:rPr>
              <a:t>&lt;!-- Generated 26 April 2011 11:37:37 AM by </a:t>
            </a:r>
            <a:r>
              <a:rPr lang="en-IN" sz="1200" u="sng" dirty="0">
                <a:solidFill>
                  <a:srgbClr val="3F5FBF"/>
                </a:solidFill>
                <a:latin typeface="Consolas" panose="020B0609020204030204" pitchFamily="49" charset="0"/>
              </a:rPr>
              <a:t>Hibernate Tools 3.4.0.CR1 --&gt;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hibernate-mapping</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class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com.test.model.Stock</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table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 </a:t>
            </a:r>
            <a:r>
              <a:rPr lang="en-IN" sz="1200" i="1" dirty="0" err="1">
                <a:solidFill>
                  <a:srgbClr val="7F007F"/>
                </a:solidFill>
                <a:latin typeface="Consolas" panose="020B0609020204030204" pitchFamily="49" charset="0"/>
              </a:rPr>
              <a:t>catalog</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hibernatedb</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id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stockId</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type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java.lang.Integer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column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"STOCK_ID"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alibri" panose="020F0502020204030204" pitchFamily="34" charset="0"/>
                <a:cs typeface="Calibri" panose="020F0502020204030204" pitchFamily="34" charset="0"/>
              </a:rPr>
              <a:t>generator</a:t>
            </a:r>
            <a:r>
              <a:rPr lang="en-IN" sz="1200" dirty="0">
                <a:solidFill>
                  <a:srgbClr val="3F7F7F"/>
                </a:solidFill>
                <a:latin typeface="Consolas" panose="020B0609020204030204" pitchFamily="49" charset="0"/>
              </a:rPr>
              <a:t>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"identity"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id</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property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stockCode</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type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"string"</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column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"STOCK_CODE" </a:t>
            </a:r>
            <a:r>
              <a:rPr lang="en-IN" sz="1200" i="1" dirty="0">
                <a:solidFill>
                  <a:srgbClr val="7F007F"/>
                </a:solidFill>
                <a:latin typeface="Consolas" panose="020B0609020204030204" pitchFamily="49" charset="0"/>
              </a:rPr>
              <a:t>length</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"10" </a:t>
            </a:r>
            <a:r>
              <a:rPr lang="en-IN" sz="1200" i="1" dirty="0">
                <a:solidFill>
                  <a:srgbClr val="7F007F"/>
                </a:solidFill>
                <a:latin typeface="Consolas" panose="020B0609020204030204" pitchFamily="49" charset="0"/>
              </a:rPr>
              <a:t>not-null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7F007F"/>
                </a:solidFill>
                <a:latin typeface="Consolas" panose="020B0609020204030204" pitchFamily="49" charset="0"/>
              </a:rPr>
              <a:t>unique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property</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property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stockName</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type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"string"</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column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"STOCK_NAME" </a:t>
            </a:r>
            <a:r>
              <a:rPr lang="en-IN" sz="1200" i="1" dirty="0">
                <a:solidFill>
                  <a:srgbClr val="7F007F"/>
                </a:solidFill>
                <a:latin typeface="Consolas" panose="020B0609020204030204" pitchFamily="49" charset="0"/>
              </a:rPr>
              <a:t>length</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"20" </a:t>
            </a:r>
            <a:r>
              <a:rPr lang="en-IN" sz="1200" i="1" dirty="0">
                <a:solidFill>
                  <a:srgbClr val="7F007F"/>
                </a:solidFill>
                <a:latin typeface="Consolas" panose="020B0609020204030204" pitchFamily="49" charset="0"/>
              </a:rPr>
              <a:t>not-null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7F007F"/>
                </a:solidFill>
                <a:latin typeface="Consolas" panose="020B0609020204030204" pitchFamily="49" charset="0"/>
              </a:rPr>
              <a:t>unique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property</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set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stockDailyRecords</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table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stock_daily_record</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inverse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7F007F"/>
                </a:solidFill>
                <a:latin typeface="Consolas" panose="020B0609020204030204" pitchFamily="49" charset="0"/>
              </a:rPr>
              <a:t>lazy</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7F007F"/>
                </a:solidFill>
                <a:latin typeface="Consolas" panose="020B0609020204030204" pitchFamily="49" charset="0"/>
              </a:rPr>
              <a:t>fetch</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"select"</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key</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column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"STOCK_ID" </a:t>
            </a:r>
            <a:r>
              <a:rPr lang="en-IN" sz="1200" i="1" dirty="0">
                <a:solidFill>
                  <a:srgbClr val="7F007F"/>
                </a:solidFill>
                <a:latin typeface="Consolas" panose="020B0609020204030204" pitchFamily="49" charset="0"/>
              </a:rPr>
              <a:t>not-null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key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one-to-many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com.test.model.StockDailyRecord</a:t>
            </a:r>
            <a:r>
              <a:rPr lang="en-IN" sz="1200" i="1" dirty="0">
                <a:solidFill>
                  <a:srgbClr val="2A00FF"/>
                </a:solidFill>
                <a:latin typeface="Consolas" panose="020B0609020204030204" pitchFamily="49" charset="0"/>
              </a:rPr>
              <a:t>" </a:t>
            </a:r>
            <a:r>
              <a:rPr lang="en-IN" sz="1200" i="1" dirty="0">
                <a:solidFill>
                  <a:srgbClr val="008080"/>
                </a:solidFill>
                <a:latin typeface="Consolas" panose="020B0609020204030204" pitchFamily="49" charset="0"/>
              </a:rPr>
              <a:t>/&gt;</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set</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class</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hibernate-mapping</a:t>
            </a:r>
            <a:r>
              <a:rPr lang="en-IN" sz="1200" dirty="0">
                <a:solidFill>
                  <a:srgbClr val="008080"/>
                </a:solidFill>
                <a:latin typeface="Consolas" panose="020B0609020204030204" pitchFamily="49" charset="0"/>
              </a:rPr>
              <a:t>&gt;</a:t>
            </a:r>
          </a:p>
        </p:txBody>
      </p:sp>
      <p:sp>
        <p:nvSpPr>
          <p:cNvPr id="8" name="TextBox 7">
            <a:extLst>
              <a:ext uri="{FF2B5EF4-FFF2-40B4-BE49-F238E27FC236}">
                <a16:creationId xmlns:a16="http://schemas.microsoft.com/office/drawing/2014/main" id="{097F62DD-6EAB-4307-ABA8-1DDE65904CCB}"/>
              </a:ext>
            </a:extLst>
          </p:cNvPr>
          <p:cNvSpPr txBox="1"/>
          <p:nvPr/>
        </p:nvSpPr>
        <p:spPr>
          <a:xfrm>
            <a:off x="152400" y="990600"/>
            <a:ext cx="8610600" cy="646331"/>
          </a:xfrm>
          <a:prstGeom prst="rect">
            <a:avLst/>
          </a:prstGeom>
          <a:noFill/>
        </p:spPr>
        <p:txBody>
          <a:bodyPr wrap="square" rtlCol="0">
            <a:spAutoFit/>
          </a:bodyPr>
          <a:lstStyle/>
          <a:p>
            <a:r>
              <a:rPr lang="en-IN" dirty="0"/>
              <a:t>Make a folder com/test/stock under </a:t>
            </a:r>
          </a:p>
          <a:p>
            <a:r>
              <a:rPr lang="en-IN" dirty="0"/>
              <a:t> </a:t>
            </a:r>
            <a:r>
              <a:rPr lang="en-IN" dirty="0" err="1"/>
              <a:t>src</a:t>
            </a:r>
            <a:r>
              <a:rPr lang="en-IN" dirty="0"/>
              <a:t>/main/resources/  and keep below file Stock.hbm.xml and Stock_daily_record.hbm.xml</a:t>
            </a:r>
          </a:p>
        </p:txBody>
      </p:sp>
      <p:sp>
        <p:nvSpPr>
          <p:cNvPr id="9" name="Oval 8">
            <a:extLst>
              <a:ext uri="{FF2B5EF4-FFF2-40B4-BE49-F238E27FC236}">
                <a16:creationId xmlns:a16="http://schemas.microsoft.com/office/drawing/2014/main" id="{AF647B4F-0B0F-428E-8398-EBDC64D04860}"/>
              </a:ext>
            </a:extLst>
          </p:cNvPr>
          <p:cNvSpPr/>
          <p:nvPr/>
        </p:nvSpPr>
        <p:spPr>
          <a:xfrm>
            <a:off x="381000" y="5334000"/>
            <a:ext cx="49530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9354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FBFB8F33-EF9D-4B67-832D-2E98FB5A801C}"/>
              </a:ext>
            </a:extLst>
          </p:cNvPr>
          <p:cNvSpPr/>
          <p:nvPr/>
        </p:nvSpPr>
        <p:spPr>
          <a:xfrm>
            <a:off x="609600" y="1524001"/>
            <a:ext cx="7239000" cy="5437466"/>
          </a:xfrm>
          <a:prstGeom prst="rect">
            <a:avLst/>
          </a:prstGeom>
        </p:spPr>
        <p:txBody>
          <a:bodyPr wrap="square">
            <a:spAutoFit/>
          </a:bodyPr>
          <a:lstStyle/>
          <a:p>
            <a:r>
              <a:rPr lang="en-IN" sz="1100" dirty="0"/>
              <a:t>&lt;?xml version=</a:t>
            </a:r>
            <a:r>
              <a:rPr lang="en-IN" sz="1100" i="1" dirty="0"/>
              <a:t>"1.0"?&gt;</a:t>
            </a:r>
          </a:p>
          <a:p>
            <a:r>
              <a:rPr lang="en-IN" sz="1100" dirty="0"/>
              <a:t>&lt;!DOCTYPE hibernate-mapping PUBLIC "-//Hibernate/Hibernate Mapping DTD 3.0//EN"</a:t>
            </a:r>
          </a:p>
          <a:p>
            <a:r>
              <a:rPr lang="en-IN" sz="1100" dirty="0"/>
              <a:t>"http://hibernate.sourceforge.net/hibernate-mapping-3.0.dtd"&gt;</a:t>
            </a:r>
          </a:p>
          <a:p>
            <a:r>
              <a:rPr lang="en-IN" sz="1100" dirty="0"/>
              <a:t>&lt;!-- Generated 26 April 2011 11:37:37 AM by </a:t>
            </a:r>
            <a:r>
              <a:rPr lang="en-IN" sz="1100" u="sng" dirty="0"/>
              <a:t>Hibernate Tools 3.4.0.CR1 --&gt;</a:t>
            </a:r>
          </a:p>
          <a:p>
            <a:r>
              <a:rPr lang="en-IN" sz="1100" dirty="0"/>
              <a:t>&lt;hibernate-mapping&gt;</a:t>
            </a:r>
          </a:p>
          <a:p>
            <a:r>
              <a:rPr lang="en-IN" sz="1100" dirty="0"/>
              <a:t>    &lt;class name=</a:t>
            </a:r>
            <a:r>
              <a:rPr lang="en-IN" sz="1100" i="1" dirty="0"/>
              <a:t>"</a:t>
            </a:r>
            <a:r>
              <a:rPr lang="en-IN" sz="1100" i="1" dirty="0" err="1"/>
              <a:t>com.test.model.StockDailyRecord</a:t>
            </a:r>
            <a:r>
              <a:rPr lang="en-IN" sz="1100" i="1" dirty="0"/>
              <a:t>" table="</a:t>
            </a:r>
            <a:r>
              <a:rPr lang="en-IN" sz="1100" i="1" dirty="0" err="1"/>
              <a:t>stock_daily_record</a:t>
            </a:r>
            <a:r>
              <a:rPr lang="en-IN" sz="1100" i="1" dirty="0"/>
              <a:t>" </a:t>
            </a:r>
            <a:r>
              <a:rPr lang="en-IN" sz="1100" i="1" dirty="0" err="1"/>
              <a:t>catalog</a:t>
            </a:r>
            <a:r>
              <a:rPr lang="en-IN" sz="1100" i="1" dirty="0"/>
              <a:t>="</a:t>
            </a:r>
            <a:r>
              <a:rPr lang="en-IN" sz="1100" i="1" dirty="0" err="1"/>
              <a:t>hibernatedb</a:t>
            </a:r>
            <a:r>
              <a:rPr lang="en-IN" sz="1100" i="1" dirty="0"/>
              <a:t>"&gt;</a:t>
            </a:r>
          </a:p>
          <a:p>
            <a:r>
              <a:rPr lang="en-IN" sz="1100" dirty="0"/>
              <a:t>        &lt;id name=</a:t>
            </a:r>
            <a:r>
              <a:rPr lang="en-IN" sz="1100" i="1" dirty="0"/>
              <a:t>"</a:t>
            </a:r>
            <a:r>
              <a:rPr lang="en-IN" sz="1100" i="1" dirty="0" err="1"/>
              <a:t>recordId</a:t>
            </a:r>
            <a:r>
              <a:rPr lang="en-IN" sz="1100" i="1" dirty="0"/>
              <a:t>" type="</a:t>
            </a:r>
            <a:r>
              <a:rPr lang="en-IN" sz="1100" i="1" dirty="0" err="1"/>
              <a:t>java.lang.Integer</a:t>
            </a:r>
            <a:r>
              <a:rPr lang="en-IN" sz="1100" i="1" dirty="0"/>
              <a:t>"&gt;</a:t>
            </a:r>
          </a:p>
          <a:p>
            <a:r>
              <a:rPr lang="en-IN" sz="1100" dirty="0"/>
              <a:t>            &lt;column name=</a:t>
            </a:r>
            <a:r>
              <a:rPr lang="en-IN" sz="1100" i="1" dirty="0"/>
              <a:t>"RECORD_ID" /&gt;</a:t>
            </a:r>
          </a:p>
          <a:p>
            <a:r>
              <a:rPr lang="en-IN" sz="1100" dirty="0"/>
              <a:t>            &lt;generator class=</a:t>
            </a:r>
            <a:r>
              <a:rPr lang="en-IN" sz="1100" i="1" dirty="0"/>
              <a:t>"identity" /&gt;</a:t>
            </a:r>
          </a:p>
          <a:p>
            <a:r>
              <a:rPr lang="en-IN" sz="1100" dirty="0"/>
              <a:t>        &lt;/id&gt;</a:t>
            </a:r>
          </a:p>
          <a:p>
            <a:r>
              <a:rPr lang="en-IN" sz="1100" dirty="0"/>
              <a:t>        &lt;many-to-one name=</a:t>
            </a:r>
            <a:r>
              <a:rPr lang="en-IN" sz="1100" i="1" dirty="0"/>
              <a:t>"stock" class="</a:t>
            </a:r>
            <a:r>
              <a:rPr lang="en-IN" sz="1100" i="1" dirty="0" err="1"/>
              <a:t>com.test.model.Stock</a:t>
            </a:r>
            <a:r>
              <a:rPr lang="en-IN" sz="1100" i="1" dirty="0"/>
              <a:t>" fetch="select"&gt;</a:t>
            </a:r>
          </a:p>
          <a:p>
            <a:r>
              <a:rPr lang="en-IN" sz="1100" dirty="0"/>
              <a:t>            &lt;column name=</a:t>
            </a:r>
            <a:r>
              <a:rPr lang="en-IN" sz="1100" i="1" dirty="0"/>
              <a:t>"STOCK_ID" not-null="true" /&gt;</a:t>
            </a:r>
          </a:p>
          <a:p>
            <a:r>
              <a:rPr lang="en-IN" sz="1100" dirty="0"/>
              <a:t>        &lt;/many-to-one&gt;</a:t>
            </a:r>
          </a:p>
          <a:p>
            <a:r>
              <a:rPr lang="en-IN" sz="1100" dirty="0"/>
              <a:t>        &lt;property name=</a:t>
            </a:r>
            <a:r>
              <a:rPr lang="en-IN" sz="1100" i="1" dirty="0"/>
              <a:t>"</a:t>
            </a:r>
            <a:r>
              <a:rPr lang="en-IN" sz="1100" i="1" dirty="0" err="1"/>
              <a:t>priceOpen</a:t>
            </a:r>
            <a:r>
              <a:rPr lang="en-IN" sz="1100" i="1" dirty="0"/>
              <a:t>" type="</a:t>
            </a:r>
            <a:r>
              <a:rPr lang="en-IN" sz="1100" i="1" dirty="0" err="1"/>
              <a:t>java.lang.Float</a:t>
            </a:r>
            <a:r>
              <a:rPr lang="en-IN" sz="1100" i="1" dirty="0"/>
              <a:t>"&gt;</a:t>
            </a:r>
          </a:p>
          <a:p>
            <a:r>
              <a:rPr lang="en-IN" sz="1100" dirty="0"/>
              <a:t>            &lt;column name=</a:t>
            </a:r>
            <a:r>
              <a:rPr lang="en-IN" sz="1100" i="1" dirty="0"/>
              <a:t>"PRICE_OPEN" precision="6" /&gt;</a:t>
            </a:r>
          </a:p>
          <a:p>
            <a:r>
              <a:rPr lang="en-IN" sz="1100" dirty="0"/>
              <a:t>        &lt;/property&gt;</a:t>
            </a:r>
          </a:p>
          <a:p>
            <a:r>
              <a:rPr lang="en-IN" sz="1100" dirty="0"/>
              <a:t>        &lt;property name=</a:t>
            </a:r>
            <a:r>
              <a:rPr lang="en-IN" sz="1100" i="1" dirty="0"/>
              <a:t>"</a:t>
            </a:r>
            <a:r>
              <a:rPr lang="en-IN" sz="1100" i="1" dirty="0" err="1"/>
              <a:t>priceClose</a:t>
            </a:r>
            <a:r>
              <a:rPr lang="en-IN" sz="1100" i="1" dirty="0"/>
              <a:t>" type="</a:t>
            </a:r>
            <a:r>
              <a:rPr lang="en-IN" sz="1100" i="1" dirty="0" err="1"/>
              <a:t>java.lang.Float</a:t>
            </a:r>
            <a:r>
              <a:rPr lang="en-IN" sz="1100" i="1" dirty="0"/>
              <a:t>"&gt;</a:t>
            </a:r>
          </a:p>
          <a:p>
            <a:r>
              <a:rPr lang="en-IN" sz="1100" dirty="0"/>
              <a:t>            &lt;column name=</a:t>
            </a:r>
            <a:r>
              <a:rPr lang="en-IN" sz="1100" i="1" dirty="0"/>
              <a:t>"PRICE_CLOSE" precision="6" /&gt;</a:t>
            </a:r>
          </a:p>
          <a:p>
            <a:r>
              <a:rPr lang="en-IN" sz="1100" dirty="0"/>
              <a:t>        &lt;/property&gt;</a:t>
            </a:r>
          </a:p>
          <a:p>
            <a:r>
              <a:rPr lang="en-IN" sz="1100" dirty="0"/>
              <a:t>        &lt;property name=</a:t>
            </a:r>
            <a:r>
              <a:rPr lang="en-IN" sz="1100" i="1" dirty="0"/>
              <a:t>"</a:t>
            </a:r>
            <a:r>
              <a:rPr lang="en-IN" sz="1100" i="1" dirty="0" err="1"/>
              <a:t>priceChange</a:t>
            </a:r>
            <a:r>
              <a:rPr lang="en-IN" sz="1100" i="1" dirty="0"/>
              <a:t>" type="</a:t>
            </a:r>
            <a:r>
              <a:rPr lang="en-IN" sz="1100" i="1" dirty="0" err="1"/>
              <a:t>java.lang.Float</a:t>
            </a:r>
            <a:r>
              <a:rPr lang="en-IN" sz="1100" i="1" dirty="0"/>
              <a:t>"&gt;</a:t>
            </a:r>
          </a:p>
          <a:p>
            <a:r>
              <a:rPr lang="en-IN" sz="1100" dirty="0"/>
              <a:t>            &lt;column name=</a:t>
            </a:r>
            <a:r>
              <a:rPr lang="en-IN" sz="1100" i="1" dirty="0"/>
              <a:t>"PRICE_CHANGE" precision="6" /&gt;</a:t>
            </a:r>
          </a:p>
          <a:p>
            <a:r>
              <a:rPr lang="en-IN" sz="1100" dirty="0"/>
              <a:t>        &lt;/property&gt;</a:t>
            </a:r>
          </a:p>
          <a:p>
            <a:r>
              <a:rPr lang="en-IN" sz="1100" dirty="0"/>
              <a:t>        &lt;property name=</a:t>
            </a:r>
            <a:r>
              <a:rPr lang="en-IN" sz="1100" i="1" dirty="0"/>
              <a:t>"volume" type="</a:t>
            </a:r>
            <a:r>
              <a:rPr lang="en-IN" sz="1100" i="1" dirty="0" err="1"/>
              <a:t>java.lang.Long</a:t>
            </a:r>
            <a:r>
              <a:rPr lang="en-IN" sz="1100" i="1" dirty="0"/>
              <a:t>"&gt;</a:t>
            </a:r>
          </a:p>
          <a:p>
            <a:r>
              <a:rPr lang="en-IN" sz="1100" dirty="0"/>
              <a:t>            &lt;column name=</a:t>
            </a:r>
            <a:r>
              <a:rPr lang="en-IN" sz="1100" i="1" dirty="0"/>
              <a:t>"VOLUME" /&gt;</a:t>
            </a:r>
          </a:p>
          <a:p>
            <a:r>
              <a:rPr lang="en-IN" sz="1100" dirty="0"/>
              <a:t>        &lt;/property&gt;</a:t>
            </a:r>
          </a:p>
          <a:p>
            <a:r>
              <a:rPr lang="en-IN" sz="1100" dirty="0"/>
              <a:t>        &lt;property name=</a:t>
            </a:r>
            <a:r>
              <a:rPr lang="en-IN" sz="1100" i="1" dirty="0"/>
              <a:t>"date" type="date"&gt;</a:t>
            </a:r>
          </a:p>
          <a:p>
            <a:r>
              <a:rPr lang="en-IN" sz="1100" dirty="0"/>
              <a:t>            &lt;column name=</a:t>
            </a:r>
            <a:r>
              <a:rPr lang="en-IN" sz="1100" i="1" dirty="0"/>
              <a:t>"DATE" length="10" not-null="true" unique="true" /&gt;</a:t>
            </a:r>
          </a:p>
          <a:p>
            <a:r>
              <a:rPr lang="en-IN" sz="1100" dirty="0"/>
              <a:t>        &lt;/property&gt;</a:t>
            </a:r>
          </a:p>
          <a:p>
            <a:r>
              <a:rPr lang="en-IN" sz="1100" dirty="0"/>
              <a:t>    &lt;/class&gt;</a:t>
            </a:r>
          </a:p>
          <a:p>
            <a:r>
              <a:rPr lang="en-IN" sz="1100" dirty="0"/>
              <a:t>&lt;/hibernate-mapping&gt;</a:t>
            </a:r>
          </a:p>
          <a:p>
            <a:endParaRPr lang="en-IN" sz="900" dirty="0">
              <a:solidFill>
                <a:srgbClr val="008080"/>
              </a:solidFill>
              <a:latin typeface="Consolas" panose="020B0609020204030204" pitchFamily="49" charset="0"/>
            </a:endParaRPr>
          </a:p>
        </p:txBody>
      </p:sp>
      <p:sp>
        <p:nvSpPr>
          <p:cNvPr id="8" name="TextBox 7">
            <a:extLst>
              <a:ext uri="{FF2B5EF4-FFF2-40B4-BE49-F238E27FC236}">
                <a16:creationId xmlns:a16="http://schemas.microsoft.com/office/drawing/2014/main" id="{097F62DD-6EAB-4307-ABA8-1DDE65904CCB}"/>
              </a:ext>
            </a:extLst>
          </p:cNvPr>
          <p:cNvSpPr txBox="1"/>
          <p:nvPr/>
        </p:nvSpPr>
        <p:spPr>
          <a:xfrm>
            <a:off x="152400" y="990600"/>
            <a:ext cx="8610600" cy="369332"/>
          </a:xfrm>
          <a:prstGeom prst="rect">
            <a:avLst/>
          </a:prstGeom>
          <a:noFill/>
        </p:spPr>
        <p:txBody>
          <a:bodyPr wrap="square" rtlCol="0">
            <a:spAutoFit/>
          </a:bodyPr>
          <a:lstStyle/>
          <a:p>
            <a:r>
              <a:rPr lang="en-IN" dirty="0"/>
              <a:t>Stock_daily_record.hbm.xml</a:t>
            </a:r>
          </a:p>
        </p:txBody>
      </p:sp>
      <p:sp>
        <p:nvSpPr>
          <p:cNvPr id="3" name="Oval 2">
            <a:extLst>
              <a:ext uri="{FF2B5EF4-FFF2-40B4-BE49-F238E27FC236}">
                <a16:creationId xmlns:a16="http://schemas.microsoft.com/office/drawing/2014/main" id="{3AB2AEFF-28A2-486E-AE12-90941B2D3D96}"/>
              </a:ext>
            </a:extLst>
          </p:cNvPr>
          <p:cNvSpPr/>
          <p:nvPr/>
        </p:nvSpPr>
        <p:spPr>
          <a:xfrm>
            <a:off x="914400" y="2895600"/>
            <a:ext cx="16764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7385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Persistent Class</a:t>
            </a:r>
            <a:br>
              <a:rPr lang="en-IN" dirty="0"/>
            </a:br>
            <a:endParaRPr lang="en-US" dirty="0"/>
          </a:p>
        </p:txBody>
      </p:sp>
      <p:sp>
        <p:nvSpPr>
          <p:cNvPr id="4" name="Content Placeholder 3"/>
          <p:cNvSpPr>
            <a:spLocks noGrp="1"/>
          </p:cNvSpPr>
          <p:nvPr>
            <p:ph idx="1"/>
          </p:nvPr>
        </p:nvSpPr>
        <p:spPr>
          <a:xfrm>
            <a:off x="457200" y="990600"/>
            <a:ext cx="8229600" cy="5638800"/>
          </a:xfrm>
        </p:spPr>
        <p:txBody>
          <a:bodyPr>
            <a:normAutofit/>
          </a:bodyPr>
          <a:lstStyle/>
          <a:p>
            <a:pPr>
              <a:buFont typeface="Wingdings" panose="05000000000000000000" pitchFamily="2" charset="2"/>
              <a:buChar char="q"/>
            </a:pPr>
            <a:r>
              <a:rPr lang="en-US" b="0" dirty="0"/>
              <a:t>These are java classes whose objects are stored in database. These classes are known as the Plain Old Java Object (POJO) programming model if they follow rules. </a:t>
            </a:r>
          </a:p>
          <a:p>
            <a:pPr>
              <a:buFont typeface="Wingdings" panose="05000000000000000000" pitchFamily="2" charset="2"/>
              <a:buChar char="q"/>
            </a:pPr>
            <a:r>
              <a:rPr lang="en-US" b="0" dirty="0"/>
              <a:t>They  implement the entities of the business problem (e.g. Customer and Order in an E-commerce application). Not all instances of a persistent class are in the persistent state. </a:t>
            </a:r>
          </a:p>
          <a:p>
            <a:pPr marL="0" indent="0">
              <a:buNone/>
            </a:pPr>
            <a:r>
              <a:rPr lang="en-US" b="0" dirty="0"/>
              <a:t>	- Instead of being transient, an instance can be detached also</a:t>
            </a:r>
          </a:p>
          <a:p>
            <a:pPr>
              <a:buFont typeface="Wingdings" panose="05000000000000000000" pitchFamily="2" charset="2"/>
              <a:buChar char="q"/>
            </a:pPr>
            <a:r>
              <a:rPr lang="en-US" b="0" dirty="0"/>
              <a:t>values from Java class attributes is taken and then stored to a database. Hibernate determines using mapping table on  how to retrieve  the classes values &amp; do necessary mapping to tables &amp; fields.</a:t>
            </a:r>
          </a:p>
        </p:txBody>
      </p:sp>
    </p:spTree>
    <p:extLst>
      <p:ext uri="{BB962C8B-B14F-4D97-AF65-F5344CB8AC3E}">
        <p14:creationId xmlns:p14="http://schemas.microsoft.com/office/powerpoint/2010/main" val="2886500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3AB66DEF-764B-4D73-906C-2F69FC85C2D9}"/>
              </a:ext>
            </a:extLst>
          </p:cNvPr>
          <p:cNvSpPr/>
          <p:nvPr/>
        </p:nvSpPr>
        <p:spPr>
          <a:xfrm>
            <a:off x="243840" y="964823"/>
            <a:ext cx="4328160" cy="5816977"/>
          </a:xfrm>
          <a:prstGeom prst="rect">
            <a:avLst/>
          </a:prstGeom>
        </p:spPr>
        <p:txBody>
          <a:bodyPr wrap="square">
            <a:spAutoFit/>
          </a:bodyPr>
          <a:lstStyle/>
          <a:p>
            <a:r>
              <a:rPr lang="en-IN" sz="1400" b="1" dirty="0">
                <a:solidFill>
                  <a:srgbClr val="000000"/>
                </a:solidFill>
                <a:latin typeface="Calibri" panose="020F0502020204030204" pitchFamily="34" charset="0"/>
                <a:cs typeface="Calibri" panose="020F0502020204030204" pitchFamily="34" charset="0"/>
              </a:rPr>
              <a:t>StockDailyRecord.java Persistency class </a:t>
            </a:r>
            <a:endParaRPr lang="en-IN" sz="1400" b="1" dirty="0">
              <a:solidFill>
                <a:srgbClr val="7F0055"/>
              </a:solidFill>
              <a:latin typeface="Calibri" panose="020F0502020204030204" pitchFamily="34" charset="0"/>
              <a:cs typeface="Calibri" panose="020F0502020204030204" pitchFamily="34"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com.test.model</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Integer </a:t>
            </a:r>
            <a:r>
              <a:rPr lang="en-IN" sz="1200" b="1" dirty="0" err="1">
                <a:solidFill>
                  <a:srgbClr val="0000C0"/>
                </a:solidFill>
                <a:latin typeface="Consolas" panose="020B0609020204030204" pitchFamily="49" charset="0"/>
              </a:rPr>
              <a:t>recordId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Stock </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Float </a:t>
            </a:r>
            <a:r>
              <a:rPr lang="en-IN" sz="1200" b="1" dirty="0" err="1">
                <a:solidFill>
                  <a:srgbClr val="0000C0"/>
                </a:solidFill>
                <a:latin typeface="Consolas" panose="020B0609020204030204" pitchFamily="49" charset="0"/>
              </a:rPr>
              <a:t>priceOpen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Float </a:t>
            </a:r>
            <a:r>
              <a:rPr lang="en-IN" sz="1200" b="1" dirty="0" err="1">
                <a:solidFill>
                  <a:srgbClr val="0000C0"/>
                </a:solidFill>
                <a:latin typeface="Consolas" panose="020B0609020204030204" pitchFamily="49" charset="0"/>
              </a:rPr>
              <a:t>priceClose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Float </a:t>
            </a:r>
            <a:r>
              <a:rPr lang="en-IN" sz="1200" b="1" dirty="0" err="1">
                <a:solidFill>
                  <a:srgbClr val="0000C0"/>
                </a:solidFill>
                <a:latin typeface="Consolas" panose="020B0609020204030204" pitchFamily="49" charset="0"/>
              </a:rPr>
              <a:t>priceChange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Long </a:t>
            </a:r>
            <a:r>
              <a:rPr lang="en-IN" sz="1200" b="1" dirty="0">
                <a:solidFill>
                  <a:srgbClr val="0000C0"/>
                </a:solidFill>
                <a:latin typeface="Consolas" panose="020B0609020204030204" pitchFamily="49" charset="0"/>
              </a:rPr>
              <a:t>volume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Date </a:t>
            </a:r>
            <a:r>
              <a:rPr lang="en-IN" sz="1200" b="1" dirty="0" err="1">
                <a:solidFill>
                  <a:srgbClr val="0000C0"/>
                </a:solidFill>
                <a:latin typeface="Consolas" panose="020B0609020204030204" pitchFamily="49" charset="0"/>
              </a:rPr>
              <a:t>date</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(Stock </a:t>
            </a:r>
            <a:r>
              <a:rPr lang="en-IN" sz="1200" b="1" dirty="0" err="1">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 Date </a:t>
            </a:r>
            <a:r>
              <a:rPr lang="en-IN" sz="1200" b="1" dirty="0">
                <a:solidFill>
                  <a:srgbClr val="6A3E3E"/>
                </a:solidFill>
                <a:latin typeface="Consolas" panose="020B0609020204030204" pitchFamily="49" charset="0"/>
              </a:rPr>
              <a:t>date</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date</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(Stock </a:t>
            </a:r>
            <a:r>
              <a:rPr lang="en-IN" sz="1200" b="1" dirty="0" err="1">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 Float </a:t>
            </a:r>
            <a:r>
              <a:rPr lang="en-IN" sz="1200" b="1" dirty="0" err="1">
                <a:solidFill>
                  <a:srgbClr val="6A3E3E"/>
                </a:solidFill>
                <a:latin typeface="Consolas" panose="020B0609020204030204" pitchFamily="49" charset="0"/>
              </a:rPr>
              <a:t>priceOpen</a:t>
            </a:r>
            <a:r>
              <a:rPr lang="en-IN" sz="1200" b="1" dirty="0">
                <a:solidFill>
                  <a:srgbClr val="000000"/>
                </a:solidFill>
                <a:latin typeface="Consolas" panose="020B0609020204030204" pitchFamily="49" charset="0"/>
              </a:rPr>
              <a:t>, Float </a:t>
            </a:r>
            <a:r>
              <a:rPr lang="en-IN" sz="1200" b="1" dirty="0" err="1">
                <a:solidFill>
                  <a:srgbClr val="6A3E3E"/>
                </a:solidFill>
                <a:latin typeface="Consolas" panose="020B0609020204030204" pitchFamily="49" charset="0"/>
              </a:rPr>
              <a:t>priceClose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Float </a:t>
            </a:r>
            <a:r>
              <a:rPr lang="en-IN" sz="1200" dirty="0" err="1">
                <a:solidFill>
                  <a:srgbClr val="6A3E3E"/>
                </a:solidFill>
                <a:latin typeface="Consolas" panose="020B0609020204030204" pitchFamily="49" charset="0"/>
              </a:rPr>
              <a:t>priceChange</a:t>
            </a:r>
            <a:r>
              <a:rPr lang="en-IN" sz="1200" dirty="0">
                <a:solidFill>
                  <a:srgbClr val="000000"/>
                </a:solidFill>
                <a:latin typeface="Consolas" panose="020B0609020204030204" pitchFamily="49" charset="0"/>
              </a:rPr>
              <a:t>, Long </a:t>
            </a:r>
            <a:r>
              <a:rPr lang="en-IN" sz="1200" dirty="0">
                <a:solidFill>
                  <a:srgbClr val="6A3E3E"/>
                </a:solidFill>
                <a:latin typeface="Consolas" panose="020B0609020204030204" pitchFamily="49" charset="0"/>
              </a:rPr>
              <a:t>volume</a:t>
            </a:r>
            <a:r>
              <a:rPr lang="en-IN" sz="1200" dirty="0">
                <a:solidFill>
                  <a:srgbClr val="000000"/>
                </a:solidFill>
                <a:latin typeface="Consolas" panose="020B0609020204030204" pitchFamily="49" charset="0"/>
              </a:rPr>
              <a:t>, Date </a:t>
            </a:r>
            <a:r>
              <a:rPr lang="en-IN" sz="1200" dirty="0">
                <a:solidFill>
                  <a:srgbClr val="6A3E3E"/>
                </a:solidFill>
                <a:latin typeface="Consolas" panose="020B0609020204030204" pitchFamily="49" charset="0"/>
              </a:rPr>
              <a:t>date</a:t>
            </a:r>
            <a:r>
              <a:rPr lang="en-IN" sz="1200"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priceOpen</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priceOpen</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priceClose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priceClose</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priceChange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priceChange</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volume</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volume</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date</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D81BE452-CBC3-4651-B400-ED56CCDCF0FF}"/>
              </a:ext>
            </a:extLst>
          </p:cNvPr>
          <p:cNvSpPr/>
          <p:nvPr/>
        </p:nvSpPr>
        <p:spPr>
          <a:xfrm>
            <a:off x="4572000" y="715962"/>
            <a:ext cx="4572000" cy="6186309"/>
          </a:xfrm>
          <a:prstGeom prst="rect">
            <a:avLst/>
          </a:prstGeom>
        </p:spPr>
        <p:txBody>
          <a:bodyPr>
            <a:spAutoFit/>
          </a:bodyPr>
          <a:lstStyle/>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Integer </a:t>
            </a:r>
            <a:r>
              <a:rPr lang="en-IN" sz="1200" b="1" dirty="0" err="1">
                <a:solidFill>
                  <a:srgbClr val="000000"/>
                </a:solidFill>
                <a:latin typeface="Calibri" panose="020F0502020204030204" pitchFamily="34" charset="0"/>
                <a:cs typeface="Calibri" panose="020F0502020204030204" pitchFamily="34" charset="0"/>
              </a:rPr>
              <a:t>getRecordId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recordId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setRecordId</a:t>
            </a:r>
            <a:r>
              <a:rPr lang="en-IN" sz="1200" b="1" dirty="0">
                <a:solidFill>
                  <a:srgbClr val="000000"/>
                </a:solidFill>
                <a:latin typeface="Calibri" panose="020F0502020204030204" pitchFamily="34" charset="0"/>
                <a:cs typeface="Calibri" panose="020F0502020204030204" pitchFamily="34" charset="0"/>
              </a:rPr>
              <a:t>(Integer </a:t>
            </a:r>
            <a:r>
              <a:rPr lang="en-IN" sz="1200" b="1" dirty="0" err="1">
                <a:solidFill>
                  <a:srgbClr val="6A3E3E"/>
                </a:solidFill>
                <a:latin typeface="Calibri" panose="020F0502020204030204" pitchFamily="34" charset="0"/>
                <a:cs typeface="Calibri" panose="020F0502020204030204" pitchFamily="34" charset="0"/>
              </a:rPr>
              <a:t>recordId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recordId</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recordId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 </a:t>
            </a:r>
            <a:r>
              <a:rPr lang="en-IN" sz="1200" b="1" dirty="0" err="1">
                <a:solidFill>
                  <a:srgbClr val="000000"/>
                </a:solidFill>
                <a:latin typeface="Calibri" panose="020F0502020204030204" pitchFamily="34" charset="0"/>
                <a:cs typeface="Calibri" panose="020F0502020204030204" pitchFamily="34" charset="0"/>
              </a:rPr>
              <a:t>getStock</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a:t>
            </a:r>
            <a:r>
              <a:rPr lang="en-IN" sz="1200" b="1" dirty="0">
                <a:solidFill>
                  <a:srgbClr val="000000"/>
                </a:solidFill>
                <a:latin typeface="Calibri" panose="020F0502020204030204" pitchFamily="34" charset="0"/>
                <a:cs typeface="Calibri" panose="020F0502020204030204" pitchFamily="34" charset="0"/>
              </a:rPr>
              <a:t>(Stock </a:t>
            </a:r>
            <a:r>
              <a:rPr lang="en-IN" sz="1200" b="1" dirty="0">
                <a:solidFill>
                  <a:srgbClr val="6A3E3E"/>
                </a:solidFill>
                <a:latin typeface="Calibri" panose="020F0502020204030204" pitchFamily="34" charset="0"/>
                <a:cs typeface="Calibri" panose="020F0502020204030204" pitchFamily="34" charset="0"/>
              </a:rPr>
              <a:t>stock</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stock</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Float </a:t>
            </a:r>
            <a:r>
              <a:rPr lang="en-IN" sz="1200" b="1" dirty="0" err="1">
                <a:solidFill>
                  <a:srgbClr val="000000"/>
                </a:solidFill>
                <a:latin typeface="Calibri" panose="020F0502020204030204" pitchFamily="34" charset="0"/>
                <a:cs typeface="Calibri" panose="020F0502020204030204" pitchFamily="34" charset="0"/>
              </a:rPr>
              <a:t>getPriceOpen</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priceOpen</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setPriceOpen</a:t>
            </a:r>
            <a:r>
              <a:rPr lang="en-IN" sz="1200" b="1" dirty="0">
                <a:solidFill>
                  <a:srgbClr val="000000"/>
                </a:solidFill>
                <a:latin typeface="Calibri" panose="020F0502020204030204" pitchFamily="34" charset="0"/>
                <a:cs typeface="Calibri" panose="020F0502020204030204" pitchFamily="34" charset="0"/>
              </a:rPr>
              <a:t>(Float </a:t>
            </a:r>
            <a:r>
              <a:rPr lang="en-IN" sz="1200" b="1" dirty="0" err="1">
                <a:solidFill>
                  <a:srgbClr val="6A3E3E"/>
                </a:solidFill>
                <a:latin typeface="Calibri" panose="020F0502020204030204" pitchFamily="34" charset="0"/>
                <a:cs typeface="Calibri" panose="020F0502020204030204" pitchFamily="34" charset="0"/>
              </a:rPr>
              <a:t>priceOpen</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priceOpen</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priceOpen</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Float </a:t>
            </a:r>
            <a:r>
              <a:rPr lang="en-IN" sz="1200" b="1" dirty="0" err="1">
                <a:solidFill>
                  <a:srgbClr val="000000"/>
                </a:solidFill>
                <a:latin typeface="Calibri" panose="020F0502020204030204" pitchFamily="34" charset="0"/>
                <a:cs typeface="Calibri" panose="020F0502020204030204" pitchFamily="34" charset="0"/>
              </a:rPr>
              <a:t>getPriceClose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priceClose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setPriceClose</a:t>
            </a:r>
            <a:r>
              <a:rPr lang="en-IN" sz="1200" b="1" dirty="0">
                <a:solidFill>
                  <a:srgbClr val="000000"/>
                </a:solidFill>
                <a:latin typeface="Calibri" panose="020F0502020204030204" pitchFamily="34" charset="0"/>
                <a:cs typeface="Calibri" panose="020F0502020204030204" pitchFamily="34" charset="0"/>
              </a:rPr>
              <a:t>(Float </a:t>
            </a:r>
            <a:r>
              <a:rPr lang="en-IN" sz="1200" b="1" dirty="0" err="1">
                <a:solidFill>
                  <a:srgbClr val="6A3E3E"/>
                </a:solidFill>
                <a:latin typeface="Calibri" panose="020F0502020204030204" pitchFamily="34" charset="0"/>
                <a:cs typeface="Calibri" panose="020F0502020204030204" pitchFamily="34" charset="0"/>
              </a:rPr>
              <a:t>priceClose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priceClose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priceClose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contd</a:t>
            </a:r>
            <a:r>
              <a:rPr lang="en-IN" sz="12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979987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3AB66DEF-764B-4D73-906C-2F69FC85C2D9}"/>
              </a:ext>
            </a:extLst>
          </p:cNvPr>
          <p:cNvSpPr/>
          <p:nvPr/>
        </p:nvSpPr>
        <p:spPr>
          <a:xfrm>
            <a:off x="228600" y="1143000"/>
            <a:ext cx="4038600" cy="5262979"/>
          </a:xfrm>
          <a:prstGeom prst="rect">
            <a:avLst/>
          </a:prstGeom>
        </p:spPr>
        <p:txBody>
          <a:bodyPr wrap="square">
            <a:spAutoFit/>
          </a:bodyPr>
          <a:lstStyle/>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Float </a:t>
            </a:r>
            <a:r>
              <a:rPr lang="en-IN" sz="1200" b="1" dirty="0" err="1">
                <a:solidFill>
                  <a:srgbClr val="000000"/>
                </a:solidFill>
                <a:latin typeface="Calibri" panose="020F0502020204030204" pitchFamily="34" charset="0"/>
                <a:cs typeface="Calibri" panose="020F0502020204030204" pitchFamily="34" charset="0"/>
              </a:rPr>
              <a:t>getPriceChange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priceChange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setPriceChange</a:t>
            </a:r>
            <a:r>
              <a:rPr lang="en-IN" sz="1200" b="1" dirty="0">
                <a:solidFill>
                  <a:srgbClr val="000000"/>
                </a:solidFill>
                <a:latin typeface="Calibri" panose="020F0502020204030204" pitchFamily="34" charset="0"/>
                <a:cs typeface="Calibri" panose="020F0502020204030204" pitchFamily="34" charset="0"/>
              </a:rPr>
              <a:t>(Float </a:t>
            </a:r>
            <a:r>
              <a:rPr lang="en-IN" sz="1200" b="1" dirty="0" err="1">
                <a:solidFill>
                  <a:srgbClr val="6A3E3E"/>
                </a:solidFill>
                <a:latin typeface="Calibri" panose="020F0502020204030204" pitchFamily="34" charset="0"/>
                <a:cs typeface="Calibri" panose="020F0502020204030204" pitchFamily="34" charset="0"/>
              </a:rPr>
              <a:t>priceChange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priceChange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priceChange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Long </a:t>
            </a:r>
            <a:r>
              <a:rPr lang="en-IN" sz="1200" b="1" dirty="0" err="1">
                <a:solidFill>
                  <a:srgbClr val="000000"/>
                </a:solidFill>
                <a:latin typeface="Calibri" panose="020F0502020204030204" pitchFamily="34" charset="0"/>
                <a:cs typeface="Calibri" panose="020F0502020204030204" pitchFamily="34" charset="0"/>
              </a:rPr>
              <a:t>getVolume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volume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setVolume</a:t>
            </a:r>
            <a:r>
              <a:rPr lang="en-IN" sz="1200" b="1" dirty="0">
                <a:solidFill>
                  <a:srgbClr val="000000"/>
                </a:solidFill>
                <a:latin typeface="Calibri" panose="020F0502020204030204" pitchFamily="34" charset="0"/>
                <a:cs typeface="Calibri" panose="020F0502020204030204" pitchFamily="34" charset="0"/>
              </a:rPr>
              <a:t>(Long </a:t>
            </a:r>
            <a:r>
              <a:rPr lang="en-IN" sz="1200" b="1" dirty="0">
                <a:solidFill>
                  <a:srgbClr val="6A3E3E"/>
                </a:solidFill>
                <a:latin typeface="Calibri" panose="020F0502020204030204" pitchFamily="34" charset="0"/>
                <a:cs typeface="Calibri" panose="020F0502020204030204" pitchFamily="34" charset="0"/>
              </a:rPr>
              <a:t>volume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volume</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volume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Date </a:t>
            </a:r>
            <a:r>
              <a:rPr lang="en-IN" sz="1200" b="1" dirty="0" err="1">
                <a:solidFill>
                  <a:srgbClr val="000000"/>
                </a:solidFill>
                <a:latin typeface="Calibri" panose="020F0502020204030204" pitchFamily="34" charset="0"/>
                <a:cs typeface="Calibri" panose="020F0502020204030204" pitchFamily="34" charset="0"/>
              </a:rPr>
              <a:t>getDate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date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setDate</a:t>
            </a:r>
            <a:r>
              <a:rPr lang="en-IN" sz="1200" b="1" dirty="0">
                <a:solidFill>
                  <a:srgbClr val="000000"/>
                </a:solidFill>
                <a:latin typeface="Calibri" panose="020F0502020204030204" pitchFamily="34" charset="0"/>
                <a:cs typeface="Calibri" panose="020F0502020204030204" pitchFamily="34" charset="0"/>
              </a:rPr>
              <a:t>(Date </a:t>
            </a:r>
            <a:r>
              <a:rPr lang="en-IN" sz="1200" b="1" dirty="0">
                <a:solidFill>
                  <a:srgbClr val="6A3E3E"/>
                </a:solidFill>
                <a:latin typeface="Calibri" panose="020F0502020204030204" pitchFamily="34" charset="0"/>
                <a:cs typeface="Calibri" panose="020F0502020204030204" pitchFamily="34" charset="0"/>
              </a:rPr>
              <a:t>date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date</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date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endParaRPr lang="en-IN" sz="1200"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1AD709CD-CBA6-48CD-B26B-A40488F574B3}"/>
              </a:ext>
            </a:extLst>
          </p:cNvPr>
          <p:cNvSpPr/>
          <p:nvPr/>
        </p:nvSpPr>
        <p:spPr>
          <a:xfrm>
            <a:off x="4343400" y="914400"/>
            <a:ext cx="4572000" cy="6001643"/>
          </a:xfrm>
          <a:prstGeom prst="rect">
            <a:avLst/>
          </a:prstGeom>
        </p:spPr>
        <p:txBody>
          <a:bodyPr>
            <a:spAutoFit/>
          </a:bodyPr>
          <a:lstStyle/>
          <a:p>
            <a:r>
              <a:rPr lang="en-IN" sz="1400" b="1" dirty="0"/>
              <a:t>Stock</a:t>
            </a:r>
            <a:r>
              <a:rPr lang="en-IN" sz="1200" b="1" dirty="0"/>
              <a:t>.java  persistence class</a:t>
            </a:r>
          </a:p>
          <a:p>
            <a:endParaRPr lang="en-IN" sz="1200" dirty="0"/>
          </a:p>
          <a:p>
            <a:r>
              <a:rPr lang="en-IN" sz="1200" dirty="0"/>
              <a:t>package </a:t>
            </a:r>
            <a:r>
              <a:rPr lang="en-IN" sz="1200" dirty="0" err="1"/>
              <a:t>com.test.model</a:t>
            </a:r>
            <a:r>
              <a:rPr lang="en-IN" sz="1200" dirty="0"/>
              <a:t>;</a:t>
            </a:r>
          </a:p>
          <a:p>
            <a:endParaRPr lang="en-IN" sz="1200" dirty="0"/>
          </a:p>
          <a:p>
            <a:r>
              <a:rPr lang="en-IN" sz="1200" dirty="0"/>
              <a:t>import </a:t>
            </a:r>
            <a:r>
              <a:rPr lang="en-IN" sz="1200" dirty="0" err="1"/>
              <a:t>java.util.HashSet</a:t>
            </a:r>
            <a:r>
              <a:rPr lang="en-IN" sz="1200" dirty="0"/>
              <a:t>;</a:t>
            </a:r>
          </a:p>
          <a:p>
            <a:r>
              <a:rPr lang="en-IN" sz="1200" dirty="0"/>
              <a:t>import </a:t>
            </a:r>
            <a:r>
              <a:rPr lang="en-IN" sz="1200" dirty="0" err="1"/>
              <a:t>java.util.Set</a:t>
            </a:r>
            <a:r>
              <a:rPr lang="en-IN" sz="1200" dirty="0"/>
              <a:t>;</a:t>
            </a:r>
          </a:p>
          <a:p>
            <a:endParaRPr lang="en-IN" sz="1200" dirty="0"/>
          </a:p>
          <a:p>
            <a:r>
              <a:rPr lang="en-IN" sz="1200" dirty="0"/>
              <a:t>@</a:t>
            </a:r>
            <a:r>
              <a:rPr lang="en-IN" sz="1200" dirty="0" err="1"/>
              <a:t>SuppressWarnings</a:t>
            </a:r>
            <a:r>
              <a:rPr lang="en-IN" sz="1200" dirty="0"/>
              <a:t>("serial")</a:t>
            </a:r>
          </a:p>
          <a:p>
            <a:r>
              <a:rPr lang="en-IN" sz="1200" dirty="0"/>
              <a:t>public class Stock implements </a:t>
            </a:r>
            <a:r>
              <a:rPr lang="en-IN" sz="1200" dirty="0" err="1"/>
              <a:t>java.io.Serializable</a:t>
            </a:r>
            <a:r>
              <a:rPr lang="en-IN" sz="1200" dirty="0"/>
              <a:t> {</a:t>
            </a:r>
          </a:p>
          <a:p>
            <a:endParaRPr lang="en-IN" sz="1200" dirty="0"/>
          </a:p>
          <a:p>
            <a:r>
              <a:rPr lang="en-IN" sz="1200" dirty="0"/>
              <a:t>private Integer </a:t>
            </a:r>
            <a:r>
              <a:rPr lang="en-IN" sz="1200" dirty="0" err="1"/>
              <a:t>stockId</a:t>
            </a:r>
            <a:r>
              <a:rPr lang="en-IN" sz="1200" dirty="0"/>
              <a:t>;</a:t>
            </a:r>
          </a:p>
          <a:p>
            <a:r>
              <a:rPr lang="en-IN" sz="1200" dirty="0"/>
              <a:t>private String </a:t>
            </a:r>
            <a:r>
              <a:rPr lang="en-IN" sz="1200" dirty="0" err="1"/>
              <a:t>stockCode</a:t>
            </a:r>
            <a:r>
              <a:rPr lang="en-IN" sz="1200" dirty="0"/>
              <a:t>;</a:t>
            </a:r>
          </a:p>
          <a:p>
            <a:r>
              <a:rPr lang="en-IN" sz="1200" dirty="0"/>
              <a:t>private String </a:t>
            </a:r>
            <a:r>
              <a:rPr lang="en-IN" sz="1200" dirty="0" err="1"/>
              <a:t>stockName</a:t>
            </a:r>
            <a:r>
              <a:rPr lang="en-IN" sz="1200" dirty="0"/>
              <a:t>;</a:t>
            </a:r>
          </a:p>
          <a:p>
            <a:r>
              <a:rPr lang="en-IN" sz="1200" dirty="0"/>
              <a:t>private Set&lt;</a:t>
            </a:r>
            <a:r>
              <a:rPr lang="en-IN" sz="1200" dirty="0" err="1"/>
              <a:t>StockDailyRecord</a:t>
            </a:r>
            <a:r>
              <a:rPr lang="en-IN" sz="1200" dirty="0"/>
              <a:t>&gt; </a:t>
            </a:r>
            <a:r>
              <a:rPr lang="en-IN" sz="1200" dirty="0" err="1"/>
              <a:t>stockDailyRecords</a:t>
            </a:r>
            <a:r>
              <a:rPr lang="en-IN" sz="1200" dirty="0"/>
              <a:t> = new HashSet&lt;</a:t>
            </a:r>
            <a:r>
              <a:rPr lang="en-IN" sz="1200" dirty="0" err="1"/>
              <a:t>StockDailyRecord</a:t>
            </a:r>
            <a:r>
              <a:rPr lang="en-IN" sz="1200" dirty="0"/>
              <a:t>&gt;(0);</a:t>
            </a:r>
          </a:p>
          <a:p>
            <a:endParaRPr lang="en-IN" sz="1200" dirty="0"/>
          </a:p>
          <a:p>
            <a:r>
              <a:rPr lang="en-IN" sz="1200" dirty="0"/>
              <a:t>public Stock(String </a:t>
            </a:r>
            <a:r>
              <a:rPr lang="en-IN" sz="1200" dirty="0" err="1"/>
              <a:t>stockCode</a:t>
            </a:r>
            <a:r>
              <a:rPr lang="en-IN" sz="1200" dirty="0"/>
              <a:t>, String </a:t>
            </a:r>
            <a:r>
              <a:rPr lang="en-IN" sz="1200" dirty="0" err="1"/>
              <a:t>stockName</a:t>
            </a:r>
            <a:r>
              <a:rPr lang="en-IN" sz="1200" dirty="0"/>
              <a:t>) {</a:t>
            </a:r>
          </a:p>
          <a:p>
            <a:r>
              <a:rPr lang="en-IN" sz="1200" dirty="0" err="1"/>
              <a:t>this.stockCode</a:t>
            </a:r>
            <a:r>
              <a:rPr lang="en-IN" sz="1200" dirty="0"/>
              <a:t> = </a:t>
            </a:r>
            <a:r>
              <a:rPr lang="en-IN" sz="1200" dirty="0" err="1"/>
              <a:t>stockCode</a:t>
            </a:r>
            <a:r>
              <a:rPr lang="en-IN" sz="1200" dirty="0"/>
              <a:t>;</a:t>
            </a:r>
          </a:p>
          <a:p>
            <a:r>
              <a:rPr lang="en-IN" sz="1200" dirty="0" err="1"/>
              <a:t>this.stockName</a:t>
            </a:r>
            <a:r>
              <a:rPr lang="en-IN" sz="1200" dirty="0"/>
              <a:t> = </a:t>
            </a:r>
            <a:r>
              <a:rPr lang="en-IN" sz="1200" dirty="0" err="1"/>
              <a:t>stockName</a:t>
            </a:r>
            <a:r>
              <a:rPr lang="en-IN" sz="1200" dirty="0"/>
              <a:t>;</a:t>
            </a:r>
          </a:p>
          <a:p>
            <a:r>
              <a:rPr lang="en-IN" sz="1200" dirty="0"/>
              <a:t>}</a:t>
            </a:r>
          </a:p>
          <a:p>
            <a:r>
              <a:rPr lang="en-IN" sz="1200" dirty="0"/>
              <a:t>public Stock(String </a:t>
            </a:r>
            <a:r>
              <a:rPr lang="en-IN" sz="1200" dirty="0" err="1"/>
              <a:t>stockCode</a:t>
            </a:r>
            <a:r>
              <a:rPr lang="en-IN" sz="1200" dirty="0"/>
              <a:t>, String </a:t>
            </a:r>
            <a:r>
              <a:rPr lang="en-IN" sz="1200" dirty="0" err="1"/>
              <a:t>stockName</a:t>
            </a:r>
            <a:r>
              <a:rPr lang="en-IN" sz="1200" dirty="0"/>
              <a:t>,</a:t>
            </a:r>
          </a:p>
          <a:p>
            <a:r>
              <a:rPr lang="en-IN" sz="1200" dirty="0"/>
              <a:t>Set&lt;</a:t>
            </a:r>
            <a:r>
              <a:rPr lang="en-IN" sz="1200" dirty="0" err="1"/>
              <a:t>StockDailyRecord</a:t>
            </a:r>
            <a:r>
              <a:rPr lang="en-IN" sz="1200" dirty="0"/>
              <a:t>&gt; </a:t>
            </a:r>
            <a:r>
              <a:rPr lang="en-IN" sz="1200" dirty="0" err="1"/>
              <a:t>stockDailyRecords</a:t>
            </a:r>
            <a:r>
              <a:rPr lang="en-IN" sz="1200" dirty="0"/>
              <a:t>) {</a:t>
            </a:r>
          </a:p>
          <a:p>
            <a:r>
              <a:rPr lang="en-IN" sz="1200" dirty="0"/>
              <a:t>	</a:t>
            </a:r>
            <a:r>
              <a:rPr lang="en-IN" sz="1200" dirty="0" err="1"/>
              <a:t>this.stockCode</a:t>
            </a:r>
            <a:r>
              <a:rPr lang="en-IN" sz="1200" dirty="0"/>
              <a:t> = </a:t>
            </a:r>
            <a:r>
              <a:rPr lang="en-IN" sz="1200" dirty="0" err="1"/>
              <a:t>stockCode</a:t>
            </a:r>
            <a:r>
              <a:rPr lang="en-IN" sz="1200" dirty="0"/>
              <a:t>;</a:t>
            </a:r>
          </a:p>
          <a:p>
            <a:r>
              <a:rPr lang="en-IN" sz="1200" dirty="0"/>
              <a:t>	</a:t>
            </a:r>
            <a:r>
              <a:rPr lang="en-IN" sz="1200" dirty="0" err="1"/>
              <a:t>this.stockName</a:t>
            </a:r>
            <a:r>
              <a:rPr lang="en-IN" sz="1200" dirty="0"/>
              <a:t> = </a:t>
            </a:r>
            <a:r>
              <a:rPr lang="en-IN" sz="1200" dirty="0" err="1"/>
              <a:t>stockName</a:t>
            </a:r>
            <a:r>
              <a:rPr lang="en-IN" sz="1200" dirty="0"/>
              <a:t>;</a:t>
            </a:r>
          </a:p>
          <a:p>
            <a:r>
              <a:rPr lang="en-IN" sz="1200" dirty="0"/>
              <a:t>	</a:t>
            </a:r>
            <a:r>
              <a:rPr lang="en-IN" sz="1200" dirty="0" err="1"/>
              <a:t>this.stockDailyRecords</a:t>
            </a:r>
            <a:r>
              <a:rPr lang="en-IN" sz="1200" dirty="0"/>
              <a:t> = </a:t>
            </a:r>
            <a:r>
              <a:rPr lang="en-IN" sz="1200" dirty="0" err="1"/>
              <a:t>stockDailyRecords</a:t>
            </a:r>
            <a:r>
              <a:rPr lang="en-IN" sz="1200" dirty="0"/>
              <a:t>;</a:t>
            </a:r>
          </a:p>
          <a:p>
            <a:r>
              <a:rPr lang="en-IN" sz="1200" dirty="0"/>
              <a:t>	}</a:t>
            </a:r>
          </a:p>
          <a:p>
            <a:r>
              <a:rPr lang="en-IN" sz="1200" dirty="0"/>
              <a:t>public Stock() {</a:t>
            </a:r>
          </a:p>
          <a:p>
            <a:r>
              <a:rPr lang="en-IN" sz="1200" dirty="0"/>
              <a:t>	}</a:t>
            </a:r>
          </a:p>
          <a:p>
            <a:r>
              <a:rPr lang="en-IN" sz="1200" dirty="0"/>
              <a:t>public Integer </a:t>
            </a:r>
            <a:r>
              <a:rPr lang="en-IN" sz="1200" dirty="0" err="1"/>
              <a:t>getStockId</a:t>
            </a:r>
            <a:r>
              <a:rPr lang="en-IN" sz="1200" dirty="0"/>
              <a:t>() {</a:t>
            </a:r>
          </a:p>
          <a:p>
            <a:r>
              <a:rPr lang="en-IN" sz="1200" dirty="0"/>
              <a:t>return </a:t>
            </a:r>
            <a:r>
              <a:rPr lang="en-IN" sz="1200" dirty="0" err="1"/>
              <a:t>this.stockId</a:t>
            </a:r>
            <a:r>
              <a:rPr lang="en-IN" sz="1200" dirty="0"/>
              <a:t>;</a:t>
            </a:r>
          </a:p>
          <a:p>
            <a:r>
              <a:rPr lang="en-IN" sz="1200" dirty="0"/>
              <a:t>}			</a:t>
            </a:r>
            <a:r>
              <a:rPr lang="en-IN" sz="1200" dirty="0" err="1"/>
              <a:t>contd</a:t>
            </a:r>
            <a:r>
              <a:rPr lang="en-IN" sz="1200" dirty="0"/>
              <a:t>…</a:t>
            </a:r>
          </a:p>
        </p:txBody>
      </p:sp>
    </p:spTree>
    <p:extLst>
      <p:ext uri="{BB962C8B-B14F-4D97-AF65-F5344CB8AC3E}">
        <p14:creationId xmlns:p14="http://schemas.microsoft.com/office/powerpoint/2010/main" val="543078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3AB66DEF-764B-4D73-906C-2F69FC85C2D9}"/>
              </a:ext>
            </a:extLst>
          </p:cNvPr>
          <p:cNvSpPr/>
          <p:nvPr/>
        </p:nvSpPr>
        <p:spPr>
          <a:xfrm>
            <a:off x="213360" y="914400"/>
            <a:ext cx="5196840" cy="5262979"/>
          </a:xfrm>
          <a:prstGeom prst="rect">
            <a:avLst/>
          </a:prstGeom>
        </p:spPr>
        <p:txBody>
          <a:bodyPr wrap="square">
            <a:spAutoFit/>
          </a:bodyPr>
          <a:lstStyle/>
          <a:p>
            <a:r>
              <a:rPr lang="en-IN" sz="1200" dirty="0"/>
              <a:t>public void </a:t>
            </a:r>
            <a:r>
              <a:rPr lang="en-IN" sz="1200" dirty="0" err="1"/>
              <a:t>setStockId</a:t>
            </a:r>
            <a:r>
              <a:rPr lang="en-IN" sz="1200" dirty="0"/>
              <a:t>(Integer </a:t>
            </a:r>
            <a:r>
              <a:rPr lang="en-IN" sz="1200" dirty="0" err="1"/>
              <a:t>stockId</a:t>
            </a:r>
            <a:r>
              <a:rPr lang="en-IN" sz="1200" dirty="0"/>
              <a:t>) {</a:t>
            </a:r>
          </a:p>
          <a:p>
            <a:r>
              <a:rPr lang="en-IN" sz="1200" dirty="0"/>
              <a:t>	</a:t>
            </a:r>
            <a:r>
              <a:rPr lang="en-IN" sz="1200" dirty="0" err="1"/>
              <a:t>this.stockId</a:t>
            </a:r>
            <a:r>
              <a:rPr lang="en-IN" sz="1200" dirty="0"/>
              <a:t> = </a:t>
            </a:r>
            <a:r>
              <a:rPr lang="en-IN" sz="1200" dirty="0" err="1"/>
              <a:t>stockId</a:t>
            </a:r>
            <a:r>
              <a:rPr lang="en-IN" sz="1200" dirty="0"/>
              <a:t>;</a:t>
            </a:r>
          </a:p>
          <a:p>
            <a:r>
              <a:rPr lang="en-IN" sz="1200" dirty="0"/>
              <a:t>	}</a:t>
            </a:r>
          </a:p>
          <a:p>
            <a:endParaRPr lang="en-IN" sz="1200" dirty="0"/>
          </a:p>
          <a:p>
            <a:r>
              <a:rPr lang="en-IN" sz="1200" dirty="0"/>
              <a:t>	public String </a:t>
            </a:r>
            <a:r>
              <a:rPr lang="en-IN" sz="1200" dirty="0" err="1"/>
              <a:t>getStockCode</a:t>
            </a:r>
            <a:r>
              <a:rPr lang="en-IN" sz="1200" dirty="0"/>
              <a:t>() {</a:t>
            </a:r>
          </a:p>
          <a:p>
            <a:r>
              <a:rPr lang="en-IN" sz="1200" dirty="0"/>
              <a:t>		return </a:t>
            </a:r>
            <a:r>
              <a:rPr lang="en-IN" sz="1200" dirty="0" err="1"/>
              <a:t>this.stockCode</a:t>
            </a:r>
            <a:r>
              <a:rPr lang="en-IN" sz="1200" dirty="0"/>
              <a:t>;</a:t>
            </a:r>
          </a:p>
          <a:p>
            <a:r>
              <a:rPr lang="en-IN" sz="1200" dirty="0"/>
              <a:t>	}</a:t>
            </a:r>
          </a:p>
          <a:p>
            <a:endParaRPr lang="en-IN" sz="1200" dirty="0"/>
          </a:p>
          <a:p>
            <a:r>
              <a:rPr lang="en-IN" sz="1200" dirty="0"/>
              <a:t>	public void </a:t>
            </a:r>
            <a:r>
              <a:rPr lang="en-IN" sz="1200" dirty="0" err="1"/>
              <a:t>setStockCode</a:t>
            </a:r>
            <a:r>
              <a:rPr lang="en-IN" sz="1200" dirty="0"/>
              <a:t>(String </a:t>
            </a:r>
            <a:r>
              <a:rPr lang="en-IN" sz="1200" dirty="0" err="1"/>
              <a:t>stockCode</a:t>
            </a:r>
            <a:r>
              <a:rPr lang="en-IN" sz="1200" dirty="0"/>
              <a:t>) {</a:t>
            </a:r>
          </a:p>
          <a:p>
            <a:r>
              <a:rPr lang="en-IN" sz="1200" dirty="0"/>
              <a:t>		</a:t>
            </a:r>
            <a:r>
              <a:rPr lang="en-IN" sz="1200" dirty="0" err="1"/>
              <a:t>this.stockCode</a:t>
            </a:r>
            <a:r>
              <a:rPr lang="en-IN" sz="1200" dirty="0"/>
              <a:t> = </a:t>
            </a:r>
            <a:r>
              <a:rPr lang="en-IN" sz="1200" dirty="0" err="1"/>
              <a:t>stockCode</a:t>
            </a:r>
            <a:r>
              <a:rPr lang="en-IN" sz="1200" dirty="0"/>
              <a:t>;</a:t>
            </a:r>
          </a:p>
          <a:p>
            <a:r>
              <a:rPr lang="en-IN" sz="1200" dirty="0"/>
              <a:t>	}</a:t>
            </a:r>
          </a:p>
          <a:p>
            <a:endParaRPr lang="en-IN" sz="1200" dirty="0"/>
          </a:p>
          <a:p>
            <a:r>
              <a:rPr lang="en-IN" sz="1200" dirty="0"/>
              <a:t>	public String </a:t>
            </a:r>
            <a:r>
              <a:rPr lang="en-IN" sz="1200" dirty="0" err="1"/>
              <a:t>getStockName</a:t>
            </a:r>
            <a:r>
              <a:rPr lang="en-IN" sz="1200" dirty="0"/>
              <a:t>() {</a:t>
            </a:r>
          </a:p>
          <a:p>
            <a:r>
              <a:rPr lang="en-IN" sz="1200" dirty="0"/>
              <a:t>		return </a:t>
            </a:r>
            <a:r>
              <a:rPr lang="en-IN" sz="1200" dirty="0" err="1"/>
              <a:t>this.stockName</a:t>
            </a:r>
            <a:r>
              <a:rPr lang="en-IN" sz="1200" dirty="0"/>
              <a:t>;</a:t>
            </a:r>
          </a:p>
          <a:p>
            <a:r>
              <a:rPr lang="en-IN" sz="1200" dirty="0"/>
              <a:t>	}</a:t>
            </a:r>
          </a:p>
          <a:p>
            <a:endParaRPr lang="en-IN" sz="1200" dirty="0"/>
          </a:p>
          <a:p>
            <a:r>
              <a:rPr lang="en-IN" sz="1200" dirty="0"/>
              <a:t>	public void </a:t>
            </a:r>
            <a:r>
              <a:rPr lang="en-IN" sz="1200" dirty="0" err="1"/>
              <a:t>setStockName</a:t>
            </a:r>
            <a:r>
              <a:rPr lang="en-IN" sz="1200" dirty="0"/>
              <a:t>(String </a:t>
            </a:r>
            <a:r>
              <a:rPr lang="en-IN" sz="1200" dirty="0" err="1"/>
              <a:t>stockName</a:t>
            </a:r>
            <a:r>
              <a:rPr lang="en-IN" sz="1200" dirty="0"/>
              <a:t>) {</a:t>
            </a:r>
          </a:p>
          <a:p>
            <a:r>
              <a:rPr lang="en-IN" sz="1200" dirty="0"/>
              <a:t>		</a:t>
            </a:r>
            <a:r>
              <a:rPr lang="en-IN" sz="1200" dirty="0" err="1"/>
              <a:t>this.stockName</a:t>
            </a:r>
            <a:r>
              <a:rPr lang="en-IN" sz="1200" dirty="0"/>
              <a:t> = </a:t>
            </a:r>
            <a:r>
              <a:rPr lang="en-IN" sz="1200" dirty="0" err="1"/>
              <a:t>stockName</a:t>
            </a:r>
            <a:r>
              <a:rPr lang="en-IN" sz="1200" dirty="0"/>
              <a:t>;</a:t>
            </a:r>
          </a:p>
          <a:p>
            <a:r>
              <a:rPr lang="en-IN" sz="1200" dirty="0"/>
              <a:t>	}</a:t>
            </a:r>
          </a:p>
          <a:p>
            <a:r>
              <a:rPr lang="en-IN" sz="1200" dirty="0"/>
              <a:t>public Set&lt;</a:t>
            </a:r>
            <a:r>
              <a:rPr lang="en-IN" sz="1200" dirty="0" err="1"/>
              <a:t>StockDailyRecord</a:t>
            </a:r>
            <a:r>
              <a:rPr lang="en-IN" sz="1200" dirty="0"/>
              <a:t>&gt; </a:t>
            </a:r>
            <a:r>
              <a:rPr lang="en-IN" sz="1200" dirty="0" err="1"/>
              <a:t>getStockDailyRecords</a:t>
            </a:r>
            <a:r>
              <a:rPr lang="en-IN" sz="1200" dirty="0"/>
              <a:t>() {</a:t>
            </a:r>
          </a:p>
          <a:p>
            <a:r>
              <a:rPr lang="en-IN" sz="1200" dirty="0"/>
              <a:t>	return </a:t>
            </a:r>
            <a:r>
              <a:rPr lang="en-IN" sz="1200" dirty="0" err="1"/>
              <a:t>this.stockDailyRecords</a:t>
            </a:r>
            <a:r>
              <a:rPr lang="en-IN" sz="1200" dirty="0"/>
              <a:t>;</a:t>
            </a:r>
          </a:p>
          <a:p>
            <a:r>
              <a:rPr lang="en-IN" sz="1200" dirty="0"/>
              <a:t>	}</a:t>
            </a:r>
          </a:p>
          <a:p>
            <a:endParaRPr lang="en-IN" sz="1200" dirty="0"/>
          </a:p>
          <a:p>
            <a:r>
              <a:rPr lang="en-IN" sz="1200" dirty="0"/>
              <a:t>public void </a:t>
            </a:r>
            <a:r>
              <a:rPr lang="en-IN" sz="1200" dirty="0" err="1"/>
              <a:t>setStockDailyRecords</a:t>
            </a:r>
            <a:r>
              <a:rPr lang="en-IN" sz="1200" dirty="0"/>
              <a:t>(Set&lt;</a:t>
            </a:r>
            <a:r>
              <a:rPr lang="en-IN" sz="1200" dirty="0" err="1"/>
              <a:t>StockDailyRecord</a:t>
            </a:r>
            <a:r>
              <a:rPr lang="en-IN" sz="1200" dirty="0"/>
              <a:t>&gt; </a:t>
            </a:r>
            <a:r>
              <a:rPr lang="en-IN" sz="1200" dirty="0" err="1"/>
              <a:t>stockDailyRecords</a:t>
            </a:r>
            <a:r>
              <a:rPr lang="en-IN" sz="1200" dirty="0"/>
              <a:t>) {</a:t>
            </a:r>
          </a:p>
          <a:p>
            <a:r>
              <a:rPr lang="en-IN" sz="1200" dirty="0"/>
              <a:t>	</a:t>
            </a:r>
            <a:r>
              <a:rPr lang="en-IN" sz="1200" dirty="0" err="1"/>
              <a:t>this.stockDailyRecords</a:t>
            </a:r>
            <a:r>
              <a:rPr lang="en-IN" sz="1200" dirty="0"/>
              <a:t> = </a:t>
            </a:r>
            <a:r>
              <a:rPr lang="en-IN" sz="1200" dirty="0" err="1"/>
              <a:t>stockDailyRecords</a:t>
            </a:r>
            <a:r>
              <a:rPr lang="en-IN" sz="1200" dirty="0"/>
              <a:t>;</a:t>
            </a:r>
          </a:p>
          <a:p>
            <a:r>
              <a:rPr lang="en-IN" sz="1200" dirty="0"/>
              <a:t>}</a:t>
            </a:r>
          </a:p>
          <a:p>
            <a:r>
              <a:rPr lang="en-IN" sz="1200" dirty="0"/>
              <a:t>}</a:t>
            </a:r>
          </a:p>
          <a:p>
            <a:endParaRPr lang="en-IN"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618786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678AAC61-0D8D-4F68-AB62-C34558155C8D}"/>
              </a:ext>
            </a:extLst>
          </p:cNvPr>
          <p:cNvSpPr/>
          <p:nvPr/>
        </p:nvSpPr>
        <p:spPr>
          <a:xfrm>
            <a:off x="228600" y="929958"/>
            <a:ext cx="4953000" cy="5693866"/>
          </a:xfrm>
          <a:prstGeom prst="rect">
            <a:avLst/>
          </a:prstGeom>
        </p:spPr>
        <p:txBody>
          <a:bodyPr wrap="square">
            <a:spAutoFit/>
          </a:bodyPr>
          <a:lstStyle/>
          <a:p>
            <a:r>
              <a:rPr lang="en-IN" sz="1400" b="1" dirty="0">
                <a:solidFill>
                  <a:srgbClr val="000000"/>
                </a:solidFill>
                <a:latin typeface="Calibri" panose="020F0502020204030204" pitchFamily="34" charset="0"/>
                <a:cs typeface="Calibri" panose="020F0502020204030204" pitchFamily="34" charset="0"/>
              </a:rPr>
              <a:t>HbUtilClass.java for making </a:t>
            </a:r>
            <a:r>
              <a:rPr lang="en-IN" sz="1400" b="1" dirty="0" err="1">
                <a:solidFill>
                  <a:srgbClr val="000000"/>
                </a:solidFill>
                <a:latin typeface="Calibri" panose="020F0502020204030204" pitchFamily="34" charset="0"/>
                <a:cs typeface="Calibri" panose="020F0502020204030204" pitchFamily="34" charset="0"/>
              </a:rPr>
              <a:t>sessionfactory</a:t>
            </a:r>
            <a:r>
              <a:rPr lang="en-IN" sz="1400" b="1" dirty="0">
                <a:solidFill>
                  <a:srgbClr val="000000"/>
                </a:solidFill>
                <a:latin typeface="Calibri" panose="020F0502020204030204" pitchFamily="34" charset="0"/>
                <a:cs typeface="Calibri" panose="020F0502020204030204" pitchFamily="34" charset="0"/>
              </a:rPr>
              <a:t> object</a:t>
            </a:r>
            <a:endParaRPr lang="en-IN" sz="1400" b="1" dirty="0">
              <a:solidFill>
                <a:srgbClr val="7F0055"/>
              </a:solidFill>
              <a:latin typeface="Calibri" panose="020F0502020204030204" pitchFamily="34" charset="0"/>
              <a:cs typeface="Calibri" panose="020F0502020204030204" pitchFamily="34" charset="0"/>
            </a:endParaRPr>
          </a:p>
          <a:p>
            <a:endParaRPr lang="en-IN" sz="1400" b="1" dirty="0">
              <a:solidFill>
                <a:srgbClr val="7F0055"/>
              </a:solidFill>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package</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com.test.Stock.util</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import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org.hibernate.SessionFactory</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import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org.hibernate.cfg.Configuration</a:t>
            </a:r>
            <a:r>
              <a:rPr lang="en-IN" sz="1400" b="1"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class</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HbUtilClass</a:t>
            </a:r>
            <a:r>
              <a:rPr lang="en-IN" sz="1400" b="1"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final</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SessionFactory</a:t>
            </a:r>
            <a:r>
              <a:rPr lang="en-IN" sz="1400" b="1" dirty="0">
                <a:solidFill>
                  <a:srgbClr val="000000"/>
                </a:solidFill>
                <a:latin typeface="Calibri" panose="020F0502020204030204" pitchFamily="34" charset="0"/>
                <a:cs typeface="Calibri" panose="020F0502020204030204" pitchFamily="34" charset="0"/>
              </a:rPr>
              <a:t> </a:t>
            </a:r>
            <a:r>
              <a:rPr lang="en-IN" sz="1400" b="1" i="1" dirty="0" err="1">
                <a:solidFill>
                  <a:srgbClr val="0000C0"/>
                </a:solidFill>
                <a:latin typeface="Calibri" panose="020F0502020204030204" pitchFamily="34" charset="0"/>
                <a:cs typeface="Calibri" panose="020F0502020204030204" pitchFamily="34" charset="0"/>
              </a:rPr>
              <a:t>sessionFactory</a:t>
            </a:r>
            <a:r>
              <a:rPr lang="en-IN" sz="1400" b="1" i="1" dirty="0">
                <a:solidFill>
                  <a:srgbClr val="000000"/>
                </a:solidFill>
                <a:latin typeface="Calibri" panose="020F0502020204030204" pitchFamily="34" charset="0"/>
                <a:cs typeface="Calibri" panose="020F0502020204030204" pitchFamily="34" charset="0"/>
              </a:rPr>
              <a:t> = </a:t>
            </a:r>
            <a:r>
              <a:rPr lang="en-IN" sz="1400" b="1" i="1" dirty="0" err="1">
                <a:solidFill>
                  <a:srgbClr val="000000"/>
                </a:solidFill>
                <a:latin typeface="Calibri" panose="020F0502020204030204" pitchFamily="34" charset="0"/>
                <a:cs typeface="Calibri" panose="020F0502020204030204" pitchFamily="34" charset="0"/>
              </a:rPr>
              <a:t>buildSessionFactory</a:t>
            </a:r>
            <a:r>
              <a:rPr lang="en-IN" sz="1400" b="1" i="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SessionFactory</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buildSessionFactory</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try</a:t>
            </a:r>
            <a:r>
              <a:rPr lang="en-IN" sz="1400" b="1" dirty="0">
                <a:solidFill>
                  <a:srgbClr val="000000"/>
                </a:solidFill>
                <a:latin typeface="Calibri" panose="020F0502020204030204" pitchFamily="34" charset="0"/>
                <a:cs typeface="Calibri" panose="020F0502020204030204" pitchFamily="34" charset="0"/>
              </a:rPr>
              <a:t> {</a:t>
            </a:r>
          </a:p>
          <a:p>
            <a:r>
              <a:rPr lang="en-IN" sz="1400" dirty="0">
                <a:solidFill>
                  <a:srgbClr val="3F7F5F"/>
                </a:solidFill>
                <a:latin typeface="Calibri" panose="020F0502020204030204" pitchFamily="34" charset="0"/>
                <a:cs typeface="Calibri" panose="020F0502020204030204" pitchFamily="34" charset="0"/>
              </a:rPr>
              <a:t>// Create the </a:t>
            </a:r>
            <a:r>
              <a:rPr lang="en-IN" sz="1400" dirty="0" err="1">
                <a:solidFill>
                  <a:srgbClr val="3F7F5F"/>
                </a:solidFill>
                <a:latin typeface="Calibri" panose="020F0502020204030204" pitchFamily="34" charset="0"/>
                <a:cs typeface="Calibri" panose="020F0502020204030204" pitchFamily="34" charset="0"/>
              </a:rPr>
              <a:t>SessionFactory</a:t>
            </a:r>
            <a:r>
              <a:rPr lang="en-IN" sz="1400" dirty="0">
                <a:solidFill>
                  <a:srgbClr val="3F7F5F"/>
                </a:solidFill>
                <a:latin typeface="Calibri" panose="020F0502020204030204" pitchFamily="34" charset="0"/>
                <a:cs typeface="Calibri" panose="020F0502020204030204" pitchFamily="34" charset="0"/>
              </a:rPr>
              <a:t> from hibernate.cfg.xml</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new</a:t>
            </a:r>
            <a:r>
              <a:rPr lang="en-IN" sz="1400" b="1" dirty="0">
                <a:solidFill>
                  <a:srgbClr val="000000"/>
                </a:solidFill>
                <a:latin typeface="Calibri" panose="020F0502020204030204" pitchFamily="34" charset="0"/>
                <a:cs typeface="Calibri" panose="020F0502020204030204" pitchFamily="34" charset="0"/>
              </a:rPr>
              <a:t> Configuration().configure().</a:t>
            </a:r>
            <a:r>
              <a:rPr lang="en-IN" sz="1400" b="1" dirty="0" err="1">
                <a:solidFill>
                  <a:srgbClr val="000000"/>
                </a:solidFill>
                <a:latin typeface="Calibri" panose="020F0502020204030204" pitchFamily="34" charset="0"/>
                <a:cs typeface="Calibri" panose="020F0502020204030204" pitchFamily="34" charset="0"/>
              </a:rPr>
              <a:t>buildSessionFactory</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catch</a:t>
            </a:r>
            <a:r>
              <a:rPr lang="en-IN" sz="1400" b="1" dirty="0">
                <a:solidFill>
                  <a:srgbClr val="000000"/>
                </a:solidFill>
                <a:latin typeface="Calibri" panose="020F0502020204030204" pitchFamily="34" charset="0"/>
                <a:cs typeface="Calibri" panose="020F0502020204030204" pitchFamily="34" charset="0"/>
              </a:rPr>
              <a:t> (Throwable </a:t>
            </a:r>
            <a:r>
              <a:rPr lang="en-IN" sz="1400" b="1" dirty="0">
                <a:solidFill>
                  <a:srgbClr val="6A3E3E"/>
                </a:solidFill>
                <a:latin typeface="Calibri" panose="020F0502020204030204" pitchFamily="34" charset="0"/>
                <a:cs typeface="Calibri" panose="020F0502020204030204" pitchFamily="34" charset="0"/>
              </a:rPr>
              <a:t>ex</a:t>
            </a:r>
            <a:r>
              <a:rPr lang="en-IN" sz="1400" b="1" dirty="0">
                <a:solidFill>
                  <a:srgbClr val="000000"/>
                </a:solidFill>
                <a:latin typeface="Calibri" panose="020F0502020204030204" pitchFamily="34" charset="0"/>
                <a:cs typeface="Calibri" panose="020F0502020204030204" pitchFamily="34" charset="0"/>
              </a:rPr>
              <a:t>) {</a:t>
            </a:r>
          </a:p>
          <a:p>
            <a:r>
              <a:rPr lang="en-IN" sz="1400" dirty="0">
                <a:solidFill>
                  <a:srgbClr val="3F7F5F"/>
                </a:solidFill>
                <a:latin typeface="Calibri" panose="020F0502020204030204" pitchFamily="34" charset="0"/>
                <a:cs typeface="Calibri" panose="020F0502020204030204" pitchFamily="34" charset="0"/>
              </a:rPr>
              <a:t>// Make sure you log the exception, as it might be swallowed</a:t>
            </a:r>
          </a:p>
          <a:p>
            <a:r>
              <a:rPr lang="en-IN" sz="1400" dirty="0" err="1">
                <a:solidFill>
                  <a:srgbClr val="000000"/>
                </a:solidFill>
                <a:latin typeface="Calibri" panose="020F0502020204030204" pitchFamily="34" charset="0"/>
                <a:cs typeface="Calibri" panose="020F0502020204030204" pitchFamily="34" charset="0"/>
              </a:rPr>
              <a:t>System.</a:t>
            </a:r>
            <a:r>
              <a:rPr lang="en-IN" sz="1400" b="1" i="1" dirty="0" err="1">
                <a:solidFill>
                  <a:srgbClr val="0000C0"/>
                </a:solidFill>
                <a:latin typeface="Calibri" panose="020F0502020204030204" pitchFamily="34" charset="0"/>
                <a:cs typeface="Calibri" panose="020F0502020204030204" pitchFamily="34" charset="0"/>
              </a:rPr>
              <a:t>err</a:t>
            </a:r>
            <a:r>
              <a:rPr lang="en-IN" sz="1400" b="1" i="1" dirty="0" err="1">
                <a:solidFill>
                  <a:srgbClr val="000000"/>
                </a:solidFill>
                <a:latin typeface="Calibri" panose="020F0502020204030204" pitchFamily="34" charset="0"/>
                <a:cs typeface="Calibri" panose="020F0502020204030204" pitchFamily="34" charset="0"/>
              </a:rPr>
              <a:t>.println</a:t>
            </a:r>
            <a:r>
              <a:rPr lang="en-IN" sz="1400" b="1" i="1" dirty="0">
                <a:solidFill>
                  <a:srgbClr val="000000"/>
                </a:solidFill>
                <a:latin typeface="Calibri" panose="020F0502020204030204" pitchFamily="34" charset="0"/>
                <a:cs typeface="Calibri" panose="020F0502020204030204" pitchFamily="34" charset="0"/>
              </a:rPr>
              <a:t>(</a:t>
            </a:r>
            <a:r>
              <a:rPr lang="en-IN" sz="1400" b="1" i="1" dirty="0">
                <a:solidFill>
                  <a:srgbClr val="2A00FF"/>
                </a:solidFill>
                <a:latin typeface="Calibri" panose="020F0502020204030204" pitchFamily="34" charset="0"/>
                <a:cs typeface="Calibri" panose="020F0502020204030204" pitchFamily="34" charset="0"/>
              </a:rPr>
              <a:t>"Initial </a:t>
            </a:r>
            <a:r>
              <a:rPr lang="en-IN" sz="1400" b="1" i="1" dirty="0" err="1">
                <a:solidFill>
                  <a:srgbClr val="2A00FF"/>
                </a:solidFill>
                <a:latin typeface="Calibri" panose="020F0502020204030204" pitchFamily="34" charset="0"/>
                <a:cs typeface="Calibri" panose="020F0502020204030204" pitchFamily="34" charset="0"/>
              </a:rPr>
              <a:t>SessionFactory</a:t>
            </a:r>
            <a:r>
              <a:rPr lang="en-IN" sz="1400" b="1" i="1" dirty="0">
                <a:solidFill>
                  <a:srgbClr val="2A00FF"/>
                </a:solidFill>
                <a:latin typeface="Calibri" panose="020F0502020204030204" pitchFamily="34" charset="0"/>
                <a:cs typeface="Calibri" panose="020F0502020204030204" pitchFamily="34" charset="0"/>
              </a:rPr>
              <a:t> creation failed."</a:t>
            </a:r>
            <a:r>
              <a:rPr lang="en-IN" sz="1400" b="1" i="1" dirty="0">
                <a:solidFill>
                  <a:srgbClr val="000000"/>
                </a:solidFill>
                <a:latin typeface="Calibri" panose="020F0502020204030204" pitchFamily="34" charset="0"/>
                <a:cs typeface="Calibri" panose="020F0502020204030204" pitchFamily="34" charset="0"/>
              </a:rPr>
              <a:t> + </a:t>
            </a:r>
            <a:r>
              <a:rPr lang="en-IN" sz="1400" b="1" i="1" dirty="0">
                <a:solidFill>
                  <a:srgbClr val="6A3E3E"/>
                </a:solidFill>
                <a:latin typeface="Calibri" panose="020F0502020204030204" pitchFamily="34" charset="0"/>
                <a:cs typeface="Calibri" panose="020F0502020204030204" pitchFamily="34" charset="0"/>
              </a:rPr>
              <a:t>ex</a:t>
            </a:r>
            <a:r>
              <a:rPr lang="en-IN" sz="1400" b="1" i="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throw</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new</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ExceptionInInitializerError</a:t>
            </a:r>
            <a:r>
              <a:rPr lang="en-IN" sz="1400" b="1" dirty="0">
                <a:solidFill>
                  <a:srgbClr val="000000"/>
                </a:solidFill>
                <a:latin typeface="Calibri" panose="020F0502020204030204" pitchFamily="34" charset="0"/>
                <a:cs typeface="Calibri" panose="020F0502020204030204" pitchFamily="34" charset="0"/>
              </a:rPr>
              <a:t>(</a:t>
            </a:r>
            <a:r>
              <a:rPr lang="en-IN" sz="1400" b="1" dirty="0">
                <a:solidFill>
                  <a:srgbClr val="6A3E3E"/>
                </a:solidFill>
                <a:latin typeface="Calibri" panose="020F0502020204030204" pitchFamily="34" charset="0"/>
                <a:cs typeface="Calibri" panose="020F0502020204030204" pitchFamily="34" charset="0"/>
              </a:rPr>
              <a:t>ex</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SessionFactory</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getSessionFactory</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i="1" dirty="0" err="1">
                <a:solidFill>
                  <a:srgbClr val="0000C0"/>
                </a:solidFill>
                <a:latin typeface="Calibri" panose="020F0502020204030204" pitchFamily="34" charset="0"/>
                <a:cs typeface="Calibri" panose="020F0502020204030204" pitchFamily="34" charset="0"/>
              </a:rPr>
              <a:t>sessionFactory</a:t>
            </a:r>
            <a:r>
              <a:rPr lang="en-IN" sz="1400" b="1" i="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p>
        </p:txBody>
      </p:sp>
      <p:sp>
        <p:nvSpPr>
          <p:cNvPr id="8" name="Rectangle 7">
            <a:extLst>
              <a:ext uri="{FF2B5EF4-FFF2-40B4-BE49-F238E27FC236}">
                <a16:creationId xmlns:a16="http://schemas.microsoft.com/office/drawing/2014/main" id="{83942FC7-90D5-4F5A-9F67-C15D11AA51E9}"/>
              </a:ext>
            </a:extLst>
          </p:cNvPr>
          <p:cNvSpPr/>
          <p:nvPr/>
        </p:nvSpPr>
        <p:spPr>
          <a:xfrm>
            <a:off x="5417820" y="1143000"/>
            <a:ext cx="3192780" cy="1384995"/>
          </a:xfrm>
          <a:prstGeom prst="rect">
            <a:avLst/>
          </a:prstGeom>
        </p:spPr>
        <p:txBody>
          <a:bodyPr wrap="square">
            <a:spAutoFit/>
          </a:bodyPr>
          <a:lstStyle/>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shutdown() {</a:t>
            </a:r>
          </a:p>
          <a:p>
            <a:r>
              <a:rPr lang="en-IN" sz="1400" dirty="0">
                <a:solidFill>
                  <a:srgbClr val="3F7F5F"/>
                </a:solidFill>
                <a:latin typeface="Calibri" panose="020F0502020204030204" pitchFamily="34" charset="0"/>
                <a:cs typeface="Calibri" panose="020F0502020204030204" pitchFamily="34" charset="0"/>
              </a:rPr>
              <a:t>// Close caches and connection pools</a:t>
            </a:r>
          </a:p>
          <a:p>
            <a:r>
              <a:rPr lang="en-IN" sz="1400" i="1" dirty="0" err="1">
                <a:solidFill>
                  <a:srgbClr val="000000"/>
                </a:solidFill>
                <a:latin typeface="Calibri" panose="020F0502020204030204" pitchFamily="34" charset="0"/>
                <a:cs typeface="Calibri" panose="020F0502020204030204" pitchFamily="34" charset="0"/>
              </a:rPr>
              <a:t>getSessionFactory</a:t>
            </a:r>
            <a:r>
              <a:rPr lang="en-IN" sz="1400" i="1" dirty="0">
                <a:solidFill>
                  <a:srgbClr val="000000"/>
                </a:solidFill>
                <a:latin typeface="Calibri" panose="020F0502020204030204" pitchFamily="34" charset="0"/>
                <a:cs typeface="Calibri" panose="020F0502020204030204" pitchFamily="34" charset="0"/>
              </a:rPr>
              <a:t>().close();</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501444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662DAB59-94BD-4830-AEF2-65C4DA4ACD46}"/>
              </a:ext>
            </a:extLst>
          </p:cNvPr>
          <p:cNvSpPr/>
          <p:nvPr/>
        </p:nvSpPr>
        <p:spPr>
          <a:xfrm>
            <a:off x="304800" y="1066800"/>
            <a:ext cx="4267200" cy="5509200"/>
          </a:xfrm>
          <a:prstGeom prst="rect">
            <a:avLst/>
          </a:prstGeom>
        </p:spPr>
        <p:txBody>
          <a:bodyPr wrap="square">
            <a:spAutoFit/>
          </a:bodyPr>
          <a:lstStyle/>
          <a:p>
            <a:r>
              <a:rPr lang="en-IN" b="1" dirty="0">
                <a:solidFill>
                  <a:srgbClr val="000000"/>
                </a:solidFill>
                <a:latin typeface="Consolas" panose="020B0609020204030204" pitchFamily="49" charset="0"/>
              </a:rPr>
              <a:t>MainMapping.java file</a:t>
            </a:r>
            <a:endParaRPr lang="en-IN" b="1" dirty="0">
              <a:solidFill>
                <a:srgbClr val="7F0055"/>
              </a:solidFill>
              <a:latin typeface="Consolas" panose="020B0609020204030204" pitchFamily="49" charset="0"/>
            </a:endParaRPr>
          </a:p>
          <a:p>
            <a:endParaRPr lang="en-IN" sz="1200" b="1" dirty="0">
              <a:solidFill>
                <a:srgbClr val="7F0055"/>
              </a:solidFill>
              <a:latin typeface="Consolas" panose="020B0609020204030204" pitchFamily="49"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com.test.main</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org.hibernate.Session</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com.test.Stock.util.HbUtilClass</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com.test.model.Stock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com.test.model.StockDailyRecord</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MainMapping</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main(String[] </a:t>
            </a:r>
            <a:r>
              <a:rPr lang="en-IN" sz="1200" b="1" dirty="0" err="1">
                <a:solidFill>
                  <a:srgbClr val="6A3E3E"/>
                </a:solidFill>
                <a:latin typeface="Consolas" panose="020B0609020204030204" pitchFamily="49" charset="0"/>
              </a:rPr>
              <a:t>args</a:t>
            </a:r>
            <a:r>
              <a:rPr lang="en-IN" sz="1200" b="1" dirty="0">
                <a:solidFill>
                  <a:srgbClr val="000000"/>
                </a:solidFill>
                <a:latin typeface="Consolas" panose="020B0609020204030204" pitchFamily="49" charset="0"/>
              </a:rPr>
              <a:t>) {</a:t>
            </a:r>
          </a:p>
          <a:p>
            <a:r>
              <a:rPr lang="en-IN" sz="1200" dirty="0" err="1">
                <a:solidFill>
                  <a:srgbClr val="000000"/>
                </a:solidFill>
                <a:latin typeface="Consolas" panose="020B0609020204030204" pitchFamily="49" charset="0"/>
              </a:rPr>
              <a:t>System.</a:t>
            </a:r>
            <a:r>
              <a:rPr lang="en-IN" sz="1200" b="1" i="1" dirty="0" err="1">
                <a:solidFill>
                  <a:srgbClr val="0000C0"/>
                </a:solidFill>
                <a:latin typeface="Consolas" panose="020B0609020204030204" pitchFamily="49" charset="0"/>
              </a:rPr>
              <a:t>out</a:t>
            </a:r>
            <a:r>
              <a:rPr lang="en-IN" sz="1200" b="1" i="1" dirty="0" err="1">
                <a:solidFill>
                  <a:srgbClr val="000000"/>
                </a:solidFill>
                <a:latin typeface="Consolas" panose="020B0609020204030204" pitchFamily="49" charset="0"/>
              </a:rPr>
              <a:t>.println</a:t>
            </a:r>
            <a:r>
              <a:rPr lang="en-IN" sz="1200" b="1" i="1" dirty="0">
                <a:solidFill>
                  <a:srgbClr val="000000"/>
                </a:solidFill>
                <a:latin typeface="Consolas" panose="020B0609020204030204" pitchFamily="49" charset="0"/>
              </a:rPr>
              <a:t>(</a:t>
            </a:r>
            <a:r>
              <a:rPr lang="en-IN" sz="1200" b="1" i="1" dirty="0">
                <a:solidFill>
                  <a:srgbClr val="2A00FF"/>
                </a:solidFill>
                <a:latin typeface="Consolas" panose="020B0609020204030204" pitchFamily="49" charset="0"/>
              </a:rPr>
              <a:t>"Hibernate one to many (XML Mapping)"</a:t>
            </a:r>
            <a:r>
              <a:rPr lang="en-IN" sz="1200" b="1"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Session </a:t>
            </a:r>
            <a:r>
              <a:rPr lang="en-IN" sz="1200" dirty="0" err="1">
                <a:solidFill>
                  <a:srgbClr val="6A3E3E"/>
                </a:solidFill>
                <a:latin typeface="Consolas" panose="020B0609020204030204" pitchFamily="49" charset="0"/>
              </a:rPr>
              <a:t>session</a:t>
            </a:r>
            <a:r>
              <a:rPr lang="en-IN" sz="1200" dirty="0">
                <a:solidFill>
                  <a:srgbClr val="000000"/>
                </a:solidFill>
                <a:latin typeface="Consolas" panose="020B0609020204030204" pitchFamily="49" charset="0"/>
              </a:rPr>
              <a:t> = </a:t>
            </a:r>
            <a:r>
              <a:rPr lang="en-IN" sz="1200" dirty="0" err="1">
                <a:solidFill>
                  <a:srgbClr val="000000"/>
                </a:solidFill>
                <a:latin typeface="Consolas" panose="020B0609020204030204" pitchFamily="49" charset="0"/>
              </a:rPr>
              <a:t>HbUtilClass.</a:t>
            </a:r>
            <a:r>
              <a:rPr lang="en-IN" sz="1200" i="1" dirty="0" err="1">
                <a:solidFill>
                  <a:srgbClr val="000000"/>
                </a:solidFill>
                <a:latin typeface="Consolas" panose="020B0609020204030204" pitchFamily="49" charset="0"/>
              </a:rPr>
              <a:t>getSessionFactory</a:t>
            </a:r>
            <a:r>
              <a:rPr lang="en-IN" sz="1200" i="1" dirty="0">
                <a:solidFill>
                  <a:srgbClr val="000000"/>
                </a:solidFill>
                <a:latin typeface="Consolas" panose="020B0609020204030204" pitchFamily="49" charset="0"/>
              </a:rPr>
              <a:t>().</a:t>
            </a:r>
            <a:r>
              <a:rPr lang="en-IN" sz="1200" i="1" dirty="0" err="1">
                <a:solidFill>
                  <a:srgbClr val="000000"/>
                </a:solidFill>
                <a:latin typeface="Consolas" panose="020B0609020204030204" pitchFamily="49" charset="0"/>
              </a:rPr>
              <a:t>openSession</a:t>
            </a:r>
            <a:r>
              <a:rPr lang="en-IN" sz="1200" i="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err="1">
                <a:solidFill>
                  <a:srgbClr val="6A3E3E"/>
                </a:solidFill>
                <a:latin typeface="Consolas" panose="020B0609020204030204" pitchFamily="49" charset="0"/>
              </a:rPr>
              <a:t>session</a:t>
            </a:r>
            <a:r>
              <a:rPr lang="en-IN" sz="1200" dirty="0" err="1">
                <a:solidFill>
                  <a:srgbClr val="000000"/>
                </a:solidFill>
                <a:latin typeface="Consolas" panose="020B0609020204030204" pitchFamily="49" charset="0"/>
              </a:rPr>
              <a:t>.beginTransaction</a:t>
            </a:r>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000000"/>
                </a:solidFill>
                <a:latin typeface="Consolas" panose="020B0609020204030204" pitchFamily="49" charset="0"/>
              </a:rPr>
              <a:t>Stock </a:t>
            </a:r>
            <a:r>
              <a:rPr lang="en-IN" sz="1200" dirty="0" err="1">
                <a:solidFill>
                  <a:srgbClr val="6A3E3E"/>
                </a:solidFill>
                <a:latin typeface="Consolas" panose="020B0609020204030204" pitchFamily="49" charset="0"/>
              </a:rPr>
              <a:t>stock</a:t>
            </a:r>
            <a:r>
              <a:rPr lang="en-IN" sz="1200" dirty="0">
                <a:solidFill>
                  <a:srgbClr val="000000"/>
                </a:solidFill>
                <a:latin typeface="Consolas" panose="020B0609020204030204" pitchFamily="49" charset="0"/>
              </a:rPr>
              <a:t> = </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Stock();</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a:t>
            </a:r>
            <a:r>
              <a:rPr lang="en-IN" sz="1200" dirty="0" err="1">
                <a:solidFill>
                  <a:srgbClr val="000000"/>
                </a:solidFill>
                <a:latin typeface="Consolas" panose="020B0609020204030204" pitchFamily="49" charset="0"/>
              </a:rPr>
              <a:t>.setStockCode</a:t>
            </a:r>
            <a:r>
              <a:rPr lang="en-IN" sz="1200" dirty="0">
                <a:solidFill>
                  <a:srgbClr val="000000"/>
                </a:solidFill>
                <a:latin typeface="Consolas" panose="020B0609020204030204" pitchFamily="49" charset="0"/>
              </a:rPr>
              <a:t>(</a:t>
            </a:r>
            <a:r>
              <a:rPr lang="en-IN" sz="1200" dirty="0">
                <a:solidFill>
                  <a:srgbClr val="2A00FF"/>
                </a:solidFill>
                <a:latin typeface="Consolas" panose="020B0609020204030204" pitchFamily="49" charset="0"/>
              </a:rPr>
              <a:t>"1901"</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a:t>
            </a:r>
            <a:r>
              <a:rPr lang="en-IN" sz="1200" dirty="0" err="1">
                <a:solidFill>
                  <a:srgbClr val="000000"/>
                </a:solidFill>
                <a:latin typeface="Consolas" panose="020B0609020204030204" pitchFamily="49" charset="0"/>
              </a:rPr>
              <a:t>.setStockName</a:t>
            </a:r>
            <a:r>
              <a:rPr lang="en-IN" sz="1200" dirty="0">
                <a:solidFill>
                  <a:srgbClr val="000000"/>
                </a:solidFill>
                <a:latin typeface="Consolas" panose="020B0609020204030204" pitchFamily="49" charset="0"/>
              </a:rPr>
              <a:t>(</a:t>
            </a:r>
            <a:r>
              <a:rPr lang="en-IN" sz="1200" dirty="0">
                <a:solidFill>
                  <a:srgbClr val="2A00FF"/>
                </a:solidFill>
                <a:latin typeface="Consolas" panose="020B0609020204030204" pitchFamily="49" charset="0"/>
              </a:rPr>
              <a:t>"STATIONARY"</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session</a:t>
            </a:r>
            <a:r>
              <a:rPr lang="en-IN" sz="1200" dirty="0" err="1">
                <a:solidFill>
                  <a:srgbClr val="000000"/>
                </a:solidFill>
                <a:latin typeface="Consolas" panose="020B0609020204030204" pitchFamily="49" charset="0"/>
              </a:rPr>
              <a:t>.save</a:t>
            </a:r>
            <a:r>
              <a:rPr lang="en-IN" sz="1200" dirty="0">
                <a:solidFill>
                  <a:srgbClr val="000000"/>
                </a:solidFill>
                <a:latin typeface="Consolas" panose="020B0609020204030204" pitchFamily="49" charset="0"/>
              </a:rPr>
              <a:t>(</a:t>
            </a:r>
            <a:r>
              <a:rPr lang="en-IN" sz="1200" dirty="0">
                <a:solidFill>
                  <a:srgbClr val="6A3E3E"/>
                </a:solidFill>
                <a:latin typeface="Consolas" panose="020B0609020204030204" pitchFamily="49" charset="0"/>
              </a:rPr>
              <a:t>stock</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err="1">
                <a:solidFill>
                  <a:srgbClr val="000000"/>
                </a:solidFill>
                <a:latin typeface="Consolas" panose="020B0609020204030204" pitchFamily="49" charset="0"/>
              </a:rPr>
              <a:t>StockDailyRecord</a:t>
            </a:r>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a:solidFill>
                  <a:srgbClr val="000000"/>
                </a:solidFill>
                <a:latin typeface="Consolas" panose="020B0609020204030204" pitchFamily="49" charset="0"/>
              </a:rPr>
              <a:t> = </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endParaRPr lang="en-IN" sz="1200" dirty="0">
              <a:latin typeface="Consolas" panose="020B0609020204030204" pitchFamily="49" charset="0"/>
            </a:endParaRPr>
          </a:p>
        </p:txBody>
      </p:sp>
      <p:sp>
        <p:nvSpPr>
          <p:cNvPr id="8" name="Rectangle 7">
            <a:extLst>
              <a:ext uri="{FF2B5EF4-FFF2-40B4-BE49-F238E27FC236}">
                <a16:creationId xmlns:a16="http://schemas.microsoft.com/office/drawing/2014/main" id="{F09A8B3F-3C42-469F-BFC4-8947A64F021A}"/>
              </a:ext>
            </a:extLst>
          </p:cNvPr>
          <p:cNvSpPr/>
          <p:nvPr/>
        </p:nvSpPr>
        <p:spPr>
          <a:xfrm>
            <a:off x="4556760" y="1447800"/>
            <a:ext cx="4572000" cy="3416320"/>
          </a:xfrm>
          <a:prstGeom prst="rect">
            <a:avLst/>
          </a:prstGeom>
        </p:spPr>
        <p:txBody>
          <a:bodyPr>
            <a:spAutoFit/>
          </a:bodyPr>
          <a:lstStyle/>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.setPriceOpen</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Float(</a:t>
            </a:r>
            <a:r>
              <a:rPr lang="en-IN" sz="1200" b="1" dirty="0">
                <a:solidFill>
                  <a:srgbClr val="2A00FF"/>
                </a:solidFill>
                <a:latin typeface="Consolas" panose="020B0609020204030204" pitchFamily="49" charset="0"/>
              </a:rPr>
              <a:t>"1.2"</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.setPriceClose</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Float(</a:t>
            </a:r>
            <a:r>
              <a:rPr lang="en-IN" sz="1200" b="1" dirty="0">
                <a:solidFill>
                  <a:srgbClr val="2A00FF"/>
                </a:solidFill>
                <a:latin typeface="Consolas" panose="020B0609020204030204" pitchFamily="49" charset="0"/>
              </a:rPr>
              <a:t>"1.1"</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.setPriceChange</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Float(</a:t>
            </a:r>
            <a:r>
              <a:rPr lang="en-IN" sz="1200" b="1" dirty="0">
                <a:solidFill>
                  <a:srgbClr val="2A00FF"/>
                </a:solidFill>
                <a:latin typeface="Consolas" panose="020B0609020204030204" pitchFamily="49" charset="0"/>
              </a:rPr>
              <a:t>"10.0"</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.setVolume</a:t>
            </a:r>
            <a:r>
              <a:rPr lang="en-IN" sz="1200" dirty="0">
                <a:solidFill>
                  <a:srgbClr val="000000"/>
                </a:solidFill>
                <a:latin typeface="Consolas" panose="020B0609020204030204" pitchFamily="49" charset="0"/>
              </a:rPr>
              <a:t>(3000000L);</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.setDate</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Date());</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.setStock</a:t>
            </a:r>
            <a:r>
              <a:rPr lang="en-IN" sz="1200" dirty="0">
                <a:solidFill>
                  <a:srgbClr val="000000"/>
                </a:solidFill>
                <a:latin typeface="Consolas" panose="020B0609020204030204" pitchFamily="49" charset="0"/>
              </a:rPr>
              <a:t>(</a:t>
            </a:r>
            <a:r>
              <a:rPr lang="en-IN" sz="1200" dirty="0">
                <a:solidFill>
                  <a:srgbClr val="6A3E3E"/>
                </a:solidFill>
                <a:latin typeface="Consolas" panose="020B0609020204030204" pitchFamily="49" charset="0"/>
              </a:rPr>
              <a:t>stock</a:t>
            </a:r>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a:t>
            </a:r>
            <a:r>
              <a:rPr lang="en-IN" sz="1200" dirty="0" err="1">
                <a:solidFill>
                  <a:srgbClr val="000000"/>
                </a:solidFill>
                <a:latin typeface="Consolas" panose="020B0609020204030204" pitchFamily="49" charset="0"/>
              </a:rPr>
              <a:t>.getStockDailyRecords</a:t>
            </a:r>
            <a:r>
              <a:rPr lang="en-IN" sz="1200" dirty="0">
                <a:solidFill>
                  <a:srgbClr val="000000"/>
                </a:solidFill>
                <a:latin typeface="Consolas" panose="020B0609020204030204" pitchFamily="49" charset="0"/>
              </a:rPr>
              <a:t>().add(</a:t>
            </a:r>
            <a:r>
              <a:rPr lang="en-IN" sz="1200" dirty="0" err="1">
                <a:solidFill>
                  <a:srgbClr val="6A3E3E"/>
                </a:solidFill>
                <a:latin typeface="Consolas" panose="020B0609020204030204" pitchFamily="49" charset="0"/>
              </a:rPr>
              <a:t>stockDailyRecords</a:t>
            </a:r>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session</a:t>
            </a:r>
            <a:r>
              <a:rPr lang="en-IN" sz="1200" dirty="0" err="1">
                <a:solidFill>
                  <a:srgbClr val="000000"/>
                </a:solidFill>
                <a:latin typeface="Consolas" panose="020B0609020204030204" pitchFamily="49" charset="0"/>
              </a:rPr>
              <a:t>.save</a:t>
            </a:r>
            <a:r>
              <a:rPr lang="en-IN" sz="1200" dirty="0">
                <a:solidFill>
                  <a:srgbClr val="000000"/>
                </a:solidFill>
                <a:latin typeface="Consolas" panose="020B0609020204030204" pitchFamily="49" charset="0"/>
              </a:rPr>
              <a:t>(</a:t>
            </a:r>
            <a:r>
              <a:rPr lang="en-IN" sz="1200" dirty="0" err="1">
                <a:solidFill>
                  <a:srgbClr val="6A3E3E"/>
                </a:solidFill>
                <a:latin typeface="Consolas" panose="020B0609020204030204" pitchFamily="49" charset="0"/>
              </a:rPr>
              <a:t>stockDailyRecords</a:t>
            </a:r>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err="1">
                <a:solidFill>
                  <a:srgbClr val="6A3E3E"/>
                </a:solidFill>
                <a:latin typeface="Consolas" panose="020B0609020204030204" pitchFamily="49" charset="0"/>
              </a:rPr>
              <a:t>session</a:t>
            </a:r>
            <a:r>
              <a:rPr lang="en-IN" sz="1200" dirty="0" err="1">
                <a:solidFill>
                  <a:srgbClr val="000000"/>
                </a:solidFill>
                <a:latin typeface="Consolas" panose="020B0609020204030204" pitchFamily="49" charset="0"/>
              </a:rPr>
              <a:t>.getTransaction</a:t>
            </a:r>
            <a:r>
              <a:rPr lang="en-IN" sz="1200" dirty="0">
                <a:solidFill>
                  <a:srgbClr val="000000"/>
                </a:solidFill>
                <a:latin typeface="Consolas" panose="020B0609020204030204" pitchFamily="49" charset="0"/>
              </a:rPr>
              <a:t>().commit();</a:t>
            </a:r>
          </a:p>
          <a:p>
            <a:r>
              <a:rPr lang="en-IN" sz="1200" dirty="0" err="1">
                <a:solidFill>
                  <a:srgbClr val="000000"/>
                </a:solidFill>
                <a:latin typeface="Consolas" panose="020B0609020204030204" pitchFamily="49" charset="0"/>
              </a:rPr>
              <a:t>System.</a:t>
            </a:r>
            <a:r>
              <a:rPr lang="en-IN" sz="1200" b="1" i="1" dirty="0" err="1">
                <a:solidFill>
                  <a:srgbClr val="0000C0"/>
                </a:solidFill>
                <a:latin typeface="Consolas" panose="020B0609020204030204" pitchFamily="49" charset="0"/>
              </a:rPr>
              <a:t>out</a:t>
            </a:r>
            <a:r>
              <a:rPr lang="en-IN" sz="1200" b="1" i="1" dirty="0" err="1">
                <a:solidFill>
                  <a:srgbClr val="000000"/>
                </a:solidFill>
                <a:latin typeface="Consolas" panose="020B0609020204030204" pitchFamily="49" charset="0"/>
              </a:rPr>
              <a:t>.println</a:t>
            </a:r>
            <a:r>
              <a:rPr lang="en-IN" sz="1200" b="1" i="1" dirty="0">
                <a:solidFill>
                  <a:srgbClr val="000000"/>
                </a:solidFill>
                <a:latin typeface="Consolas" panose="020B0609020204030204" pitchFamily="49" charset="0"/>
              </a:rPr>
              <a:t>(</a:t>
            </a:r>
            <a:r>
              <a:rPr lang="en-IN" sz="1200" b="1" i="1" dirty="0">
                <a:solidFill>
                  <a:srgbClr val="2A00FF"/>
                </a:solidFill>
                <a:latin typeface="Consolas" panose="020B0609020204030204" pitchFamily="49" charset="0"/>
              </a:rPr>
              <a:t>"Done"</a:t>
            </a:r>
            <a:r>
              <a:rPr lang="en-IN" sz="1200" b="1"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p:txBody>
      </p:sp>
      <p:sp>
        <p:nvSpPr>
          <p:cNvPr id="9" name="Rectangle: Rounded Corners 8">
            <a:extLst>
              <a:ext uri="{FF2B5EF4-FFF2-40B4-BE49-F238E27FC236}">
                <a16:creationId xmlns:a16="http://schemas.microsoft.com/office/drawing/2014/main" id="{5A2E7D50-4B28-485A-AD1B-E18E4830C423}"/>
              </a:ext>
            </a:extLst>
          </p:cNvPr>
          <p:cNvSpPr/>
          <p:nvPr/>
        </p:nvSpPr>
        <p:spPr>
          <a:xfrm>
            <a:off x="304800" y="5029200"/>
            <a:ext cx="38100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1C2524F2-1C80-4167-AF38-7AC8E4BF159B}"/>
              </a:ext>
            </a:extLst>
          </p:cNvPr>
          <p:cNvSpPr/>
          <p:nvPr/>
        </p:nvSpPr>
        <p:spPr>
          <a:xfrm>
            <a:off x="4648200" y="1463040"/>
            <a:ext cx="4191000" cy="150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427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a:spLocks noGrp="1"/>
          </p:cNvSpPr>
          <p:nvPr>
            <p:ph idx="1"/>
          </p:nvPr>
        </p:nvSpPr>
        <p:spPr>
          <a:xfrm>
            <a:off x="460064" y="990600"/>
            <a:ext cx="8226736" cy="1676400"/>
          </a:xfrm>
        </p:spPr>
        <p:txBody>
          <a:bodyPr>
            <a:normAutofit/>
          </a:bodyPr>
          <a:lstStyle/>
          <a:p>
            <a:r>
              <a:rPr lang="en-US" sz="2400" b="0" dirty="0"/>
              <a:t>Output on Console when we run MainMapping.java file</a:t>
            </a:r>
          </a:p>
          <a:p>
            <a:r>
              <a:rPr lang="en-US" sz="2400" b="0" dirty="0"/>
              <a:t>LogBack.xml file helps to print on console when we execute the main </a:t>
            </a:r>
            <a:r>
              <a:rPr lang="en-US" sz="2400" b="0" dirty="0" err="1"/>
              <a:t>method.It</a:t>
            </a:r>
            <a:r>
              <a:rPr lang="en-US" sz="2400" b="0" dirty="0"/>
              <a:t> has some pattern for displaying on console</a:t>
            </a:r>
            <a:endParaRPr lang="en-US" sz="2200" b="0" dirty="0"/>
          </a:p>
        </p:txBody>
      </p:sp>
      <p:pic>
        <p:nvPicPr>
          <p:cNvPr id="3" name="Picture 2">
            <a:extLst>
              <a:ext uri="{FF2B5EF4-FFF2-40B4-BE49-F238E27FC236}">
                <a16:creationId xmlns:a16="http://schemas.microsoft.com/office/drawing/2014/main" id="{80F4CADA-7178-402E-B555-FC9EF7B77B89}"/>
              </a:ext>
            </a:extLst>
          </p:cNvPr>
          <p:cNvPicPr>
            <a:picLocks noChangeAspect="1"/>
          </p:cNvPicPr>
          <p:nvPr/>
        </p:nvPicPr>
        <p:blipFill rotWithShape="1">
          <a:blip r:embed="rId2"/>
          <a:srcRect l="17500" t="38143" r="8333" b="11462"/>
          <a:stretch/>
        </p:blipFill>
        <p:spPr>
          <a:xfrm>
            <a:off x="800100" y="2819400"/>
            <a:ext cx="7543800" cy="3200400"/>
          </a:xfrm>
          <a:prstGeom prst="rect">
            <a:avLst/>
          </a:prstGeom>
        </p:spPr>
      </p:pic>
    </p:spTree>
    <p:extLst>
      <p:ext uri="{BB962C8B-B14F-4D97-AF65-F5344CB8AC3E}">
        <p14:creationId xmlns:p14="http://schemas.microsoft.com/office/powerpoint/2010/main" val="2814192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a:spLocks noGrp="1"/>
          </p:cNvSpPr>
          <p:nvPr>
            <p:ph idx="1"/>
          </p:nvPr>
        </p:nvSpPr>
        <p:spPr>
          <a:xfrm>
            <a:off x="460064" y="990600"/>
            <a:ext cx="8229600" cy="1371600"/>
          </a:xfrm>
        </p:spPr>
        <p:txBody>
          <a:bodyPr>
            <a:normAutofit fontScale="92500" lnSpcReduction="10000"/>
          </a:bodyPr>
          <a:lstStyle/>
          <a:p>
            <a:r>
              <a:rPr lang="en-US" sz="2400" b="0" dirty="0"/>
              <a:t>When we run MainMapping.java file we get some rows added in Stock table and </a:t>
            </a:r>
            <a:r>
              <a:rPr lang="en-US" sz="2400" b="0" dirty="0" err="1"/>
              <a:t>Stock_daily_record</a:t>
            </a:r>
            <a:r>
              <a:rPr lang="en-US" sz="2400" b="0" dirty="0"/>
              <a:t> table we can check in </a:t>
            </a:r>
            <a:r>
              <a:rPr lang="en-US" sz="2400" b="0" dirty="0" err="1"/>
              <a:t>mysql</a:t>
            </a:r>
            <a:r>
              <a:rPr lang="en-US" sz="2400" b="0" dirty="0"/>
              <a:t> workbench with select * from Stock and select * from </a:t>
            </a:r>
            <a:r>
              <a:rPr lang="en-US" sz="2400" b="0" dirty="0" err="1"/>
              <a:t>Stock_daily_record</a:t>
            </a:r>
            <a:endParaRPr lang="en-US" sz="2200" b="0" dirty="0"/>
          </a:p>
        </p:txBody>
      </p:sp>
      <p:pic>
        <p:nvPicPr>
          <p:cNvPr id="3" name="Picture 2">
            <a:extLst>
              <a:ext uri="{FF2B5EF4-FFF2-40B4-BE49-F238E27FC236}">
                <a16:creationId xmlns:a16="http://schemas.microsoft.com/office/drawing/2014/main" id="{E65D8DED-2E82-4D47-8840-DA15636131E5}"/>
              </a:ext>
            </a:extLst>
          </p:cNvPr>
          <p:cNvPicPr>
            <a:picLocks noChangeAspect="1"/>
          </p:cNvPicPr>
          <p:nvPr/>
        </p:nvPicPr>
        <p:blipFill rotWithShape="1">
          <a:blip r:embed="rId2"/>
          <a:srcRect l="20000" t="54446" b="9981"/>
          <a:stretch/>
        </p:blipFill>
        <p:spPr>
          <a:xfrm>
            <a:off x="609600" y="2514599"/>
            <a:ext cx="7315200" cy="1828801"/>
          </a:xfrm>
          <a:prstGeom prst="rect">
            <a:avLst/>
          </a:prstGeom>
        </p:spPr>
      </p:pic>
      <p:pic>
        <p:nvPicPr>
          <p:cNvPr id="7" name="Picture 6">
            <a:extLst>
              <a:ext uri="{FF2B5EF4-FFF2-40B4-BE49-F238E27FC236}">
                <a16:creationId xmlns:a16="http://schemas.microsoft.com/office/drawing/2014/main" id="{61251B47-50F5-4BDD-B62B-E2F8C11AB408}"/>
              </a:ext>
            </a:extLst>
          </p:cNvPr>
          <p:cNvPicPr>
            <a:picLocks noChangeAspect="1"/>
          </p:cNvPicPr>
          <p:nvPr/>
        </p:nvPicPr>
        <p:blipFill rotWithShape="1">
          <a:blip r:embed="rId3"/>
          <a:srcRect t="60375" r="17500" b="12945"/>
          <a:stretch/>
        </p:blipFill>
        <p:spPr>
          <a:xfrm>
            <a:off x="594360" y="4800600"/>
            <a:ext cx="7543800" cy="1371600"/>
          </a:xfrm>
          <a:prstGeom prst="rect">
            <a:avLst/>
          </a:prstGeom>
        </p:spPr>
      </p:pic>
    </p:spTree>
    <p:extLst>
      <p:ext uri="{BB962C8B-B14F-4D97-AF65-F5344CB8AC3E}">
        <p14:creationId xmlns:p14="http://schemas.microsoft.com/office/powerpoint/2010/main" val="681653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8200"/>
            <a:ext cx="6934200" cy="639762"/>
          </a:xfrm>
        </p:spPr>
        <p:txBody>
          <a:bodyPr>
            <a:normAutofit/>
          </a:bodyPr>
          <a:lstStyle/>
          <a:p>
            <a:pPr algn="l"/>
            <a:r>
              <a:rPr lang="en-US" sz="2400" dirty="0">
                <a:solidFill>
                  <a:schemeClr val="tx1">
                    <a:lumMod val="95000"/>
                    <a:lumOff val="5000"/>
                  </a:schemeClr>
                </a:solidFill>
              </a:rPr>
              <a:t>Unidirectional VS Bidirectional</a:t>
            </a:r>
          </a:p>
        </p:txBody>
      </p:sp>
      <p:graphicFrame>
        <p:nvGraphicFramePr>
          <p:cNvPr id="4" name="Table 3"/>
          <p:cNvGraphicFramePr>
            <a:graphicFrameLocks noGrp="1"/>
          </p:cNvGraphicFramePr>
          <p:nvPr>
            <p:extLst>
              <p:ext uri="{D42A27DB-BD31-4B8C-83A1-F6EECF244321}">
                <p14:modId xmlns:p14="http://schemas.microsoft.com/office/powerpoint/2010/main" val="758176041"/>
              </p:ext>
            </p:extLst>
          </p:nvPr>
        </p:nvGraphicFramePr>
        <p:xfrm>
          <a:off x="457200" y="1512598"/>
          <a:ext cx="8208818" cy="5120640"/>
        </p:xfrm>
        <a:graphic>
          <a:graphicData uri="http://schemas.openxmlformats.org/drawingml/2006/table">
            <a:tbl>
              <a:tblPr firstRow="1" bandRow="1">
                <a:tableStyleId>{21E4AEA4-8DFA-4A89-87EB-49C32662AFE0}</a:tableStyleId>
              </a:tblPr>
              <a:tblGrid>
                <a:gridCol w="4104409">
                  <a:extLst>
                    <a:ext uri="{9D8B030D-6E8A-4147-A177-3AD203B41FA5}">
                      <a16:colId xmlns:a16="http://schemas.microsoft.com/office/drawing/2014/main" val="1526105592"/>
                    </a:ext>
                  </a:extLst>
                </a:gridCol>
                <a:gridCol w="4104409">
                  <a:extLst>
                    <a:ext uri="{9D8B030D-6E8A-4147-A177-3AD203B41FA5}">
                      <a16:colId xmlns:a16="http://schemas.microsoft.com/office/drawing/2014/main" val="1477433835"/>
                    </a:ext>
                  </a:extLst>
                </a:gridCol>
              </a:tblGrid>
              <a:tr h="1049081">
                <a:tc>
                  <a:txBody>
                    <a:bodyPr/>
                    <a:lstStyle/>
                    <a:p>
                      <a:r>
                        <a:rPr lang="en-US" sz="1800" b="0" i="0" kern="1200" dirty="0">
                          <a:solidFill>
                            <a:schemeClr val="lt1"/>
                          </a:solidFill>
                          <a:effectLst/>
                          <a:latin typeface="+mn-lt"/>
                          <a:ea typeface="+mn-ea"/>
                          <a:cs typeface="+mn-cs"/>
                        </a:rPr>
                        <a:t>When only one of the pair of entities contains a reference to the other, the association is unidirectional.</a:t>
                      </a:r>
                      <a:endParaRPr lang="en-US" dirty="0"/>
                    </a:p>
                  </a:txBody>
                  <a:tcPr/>
                </a:tc>
                <a:tc>
                  <a:txBody>
                    <a:bodyPr/>
                    <a:lstStyle/>
                    <a:p>
                      <a:r>
                        <a:rPr lang="en-US" sz="1800" b="0" i="0" kern="1200" dirty="0">
                          <a:solidFill>
                            <a:schemeClr val="lt1"/>
                          </a:solidFill>
                          <a:effectLst/>
                          <a:latin typeface="+mn-lt"/>
                          <a:ea typeface="+mn-ea"/>
                          <a:cs typeface="+mn-cs"/>
                        </a:rPr>
                        <a:t>if the association between both entities are mutual, then it is known as bidirectional mapping. in bidirectional mapping</a:t>
                      </a:r>
                      <a:endParaRPr lang="en-US" dirty="0"/>
                    </a:p>
                  </a:txBody>
                  <a:tcPr/>
                </a:tc>
                <a:extLst>
                  <a:ext uri="{0D108BD9-81ED-4DB2-BD59-A6C34878D82A}">
                    <a16:rowId xmlns:a16="http://schemas.microsoft.com/office/drawing/2014/main" val="1914292645"/>
                  </a:ext>
                </a:extLst>
              </a:tr>
              <a:tr h="3780391">
                <a:tc>
                  <a:txBody>
                    <a:bodyPr/>
                    <a:lstStyle/>
                    <a:p>
                      <a:r>
                        <a:rPr lang="en-US" sz="1800" b="0" i="1" u="sng" kern="1200" dirty="0">
                          <a:solidFill>
                            <a:schemeClr val="dk1"/>
                          </a:solidFill>
                          <a:effectLst/>
                          <a:latin typeface="+mn-lt"/>
                          <a:ea typeface="+mn-ea"/>
                          <a:cs typeface="+mn-cs"/>
                        </a:rPr>
                        <a:t>unidirectional mapping  from lecturer to course </a:t>
                      </a:r>
                      <a:br>
                        <a:rPr lang="en-US" dirty="0"/>
                      </a:br>
                      <a:r>
                        <a:rPr lang="en-US" sz="1800" b="0" i="0" kern="1200" dirty="0">
                          <a:solidFill>
                            <a:schemeClr val="dk1"/>
                          </a:solidFill>
                          <a:effectLst/>
                          <a:latin typeface="+mn-lt"/>
                          <a:ea typeface="+mn-ea"/>
                          <a:cs typeface="+mn-cs"/>
                        </a:rPr>
                        <a:t>class Lecturer{</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lecturerName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Course; </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class Course{</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courseName</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 </a:t>
                      </a:r>
                      <a:br>
                        <a:rPr lang="en-US" dirty="0"/>
                      </a:br>
                      <a:endParaRPr lang="en-US" dirty="0"/>
                    </a:p>
                  </a:txBody>
                  <a:tcPr/>
                </a:tc>
                <a:tc>
                  <a:txBody>
                    <a:bodyPr/>
                    <a:lstStyle/>
                    <a:p>
                      <a:r>
                        <a:rPr lang="en-US" sz="1800" b="1" i="0" kern="1200" dirty="0">
                          <a:solidFill>
                            <a:schemeClr val="dk1"/>
                          </a:solidFill>
                          <a:effectLst/>
                          <a:latin typeface="+mn-lt"/>
                          <a:ea typeface="+mn-ea"/>
                          <a:cs typeface="+mn-cs"/>
                        </a:rPr>
                        <a:t>The Bidirectional association:</a:t>
                      </a:r>
                    </a:p>
                    <a:p>
                      <a:r>
                        <a:rPr lang="en-US" sz="1800" b="0" i="0" kern="1200" dirty="0">
                          <a:solidFill>
                            <a:schemeClr val="dk1"/>
                          </a:solidFill>
                          <a:effectLst/>
                          <a:latin typeface="+mn-lt"/>
                          <a:ea typeface="+mn-ea"/>
                          <a:cs typeface="+mn-cs"/>
                        </a:rPr>
                        <a:t>class Lecturer{</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lecturerName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Course; </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class Course{ </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courseName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Lecturer </a:t>
                      </a:r>
                      <a:r>
                        <a:rPr lang="en-US" sz="1800" b="1" i="0" kern="1200" dirty="0" err="1">
                          <a:solidFill>
                            <a:schemeClr val="dk1"/>
                          </a:solidFill>
                          <a:effectLst/>
                          <a:latin typeface="+mn-lt"/>
                          <a:ea typeface="+mn-ea"/>
                          <a:cs typeface="+mn-cs"/>
                        </a:rPr>
                        <a:t>lecturer</a:t>
                      </a:r>
                      <a:r>
                        <a:rPr lang="en-US" sz="1800" b="1"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995987490"/>
                  </a:ext>
                </a:extLst>
              </a:tr>
            </a:tbl>
          </a:graphicData>
        </a:graphic>
      </p:graphicFrame>
      <p:sp>
        <p:nvSpPr>
          <p:cNvPr id="3" name="Rectangle 2">
            <a:extLst>
              <a:ext uri="{FF2B5EF4-FFF2-40B4-BE49-F238E27FC236}">
                <a16:creationId xmlns:a16="http://schemas.microsoft.com/office/drawing/2014/main" id="{6C82DD2F-B9AF-4EA2-870B-C9C2EA5D96B0}"/>
              </a:ext>
            </a:extLst>
          </p:cNvPr>
          <p:cNvSpPr/>
          <p:nvPr/>
        </p:nvSpPr>
        <p:spPr>
          <a:xfrm>
            <a:off x="2971800" y="76200"/>
            <a:ext cx="5378780" cy="584775"/>
          </a:xfrm>
          <a:prstGeom prst="rect">
            <a:avLst/>
          </a:prstGeom>
        </p:spPr>
        <p:txBody>
          <a:bodyPr wrap="none">
            <a:spAutoFit/>
          </a:bodyPr>
          <a:lstStyle/>
          <a:p>
            <a:r>
              <a:rPr lang="en-US" sz="3200" b="1">
                <a:solidFill>
                  <a:schemeClr val="bg1"/>
                </a:solidFill>
              </a:rPr>
              <a:t>Unidirectional VS Bidirectional</a:t>
            </a:r>
            <a:endParaRPr lang="en-IN" sz="3200" b="1" dirty="0">
              <a:solidFill>
                <a:schemeClr val="bg1"/>
              </a:solidFill>
            </a:endParaRPr>
          </a:p>
        </p:txBody>
      </p:sp>
    </p:spTree>
    <p:extLst>
      <p:ext uri="{BB962C8B-B14F-4D97-AF65-F5344CB8AC3E}">
        <p14:creationId xmlns:p14="http://schemas.microsoft.com/office/powerpoint/2010/main" val="2910760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28800" y="152400"/>
            <a:ext cx="6934200" cy="639762"/>
          </a:xfrm>
        </p:spPr>
        <p:txBody>
          <a:bodyPr>
            <a:noAutofit/>
          </a:bodyPr>
          <a:lstStyle/>
          <a:p>
            <a:r>
              <a:rPr lang="en-US" sz="2800" dirty="0"/>
              <a:t>Many to One Mapping in a Hibernate Application</a:t>
            </a:r>
          </a:p>
        </p:txBody>
      </p:sp>
      <p:pic>
        <p:nvPicPr>
          <p:cNvPr id="3" name="Picture 2"/>
          <p:cNvPicPr>
            <a:picLocks noChangeAspect="1"/>
          </p:cNvPicPr>
          <p:nvPr/>
        </p:nvPicPr>
        <p:blipFill>
          <a:blip r:embed="rId2">
            <a:duotone>
              <a:prstClr val="black"/>
              <a:schemeClr val="accent2">
                <a:tint val="45000"/>
                <a:satMod val="400000"/>
              </a:schemeClr>
            </a:duotone>
          </a:blip>
          <a:stretch>
            <a:fillRect/>
          </a:stretch>
        </p:blipFill>
        <p:spPr>
          <a:xfrm>
            <a:off x="4876800" y="3753885"/>
            <a:ext cx="4100512" cy="2958200"/>
          </a:xfrm>
          <a:prstGeom prst="rect">
            <a:avLst/>
          </a:prstGeom>
        </p:spPr>
      </p:pic>
      <p:sp>
        <p:nvSpPr>
          <p:cNvPr id="9" name="Content Placeholder 2"/>
          <p:cNvSpPr txBox="1">
            <a:spLocks/>
          </p:cNvSpPr>
          <p:nvPr/>
        </p:nvSpPr>
        <p:spPr>
          <a:xfrm>
            <a:off x="304800" y="1323748"/>
            <a:ext cx="8001000" cy="22921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a:t>Many to one the relation is from child to parent object.</a:t>
            </a:r>
          </a:p>
          <a:p>
            <a:pPr marL="0" indent="0">
              <a:buNone/>
            </a:pPr>
            <a:r>
              <a:rPr lang="en-US" sz="2000" b="0" dirty="0"/>
              <a:t>Many to one relation links to the two-table using foreign key.</a:t>
            </a:r>
          </a:p>
          <a:p>
            <a:pPr marL="0" indent="0">
              <a:buNone/>
            </a:pPr>
            <a:r>
              <a:rPr lang="en-US" sz="2000" b="0" dirty="0"/>
              <a:t>@</a:t>
            </a:r>
            <a:r>
              <a:rPr lang="en-US" sz="2000" b="0" dirty="0" err="1"/>
              <a:t>manytoone</a:t>
            </a:r>
            <a:r>
              <a:rPr lang="en-US" sz="2000" b="0" dirty="0"/>
              <a:t> annotation allows mapping of Child has an entity of parent object.</a:t>
            </a:r>
          </a:p>
          <a:p>
            <a:pPr marL="0" indent="0">
              <a:buNone/>
            </a:pPr>
            <a:r>
              <a:rPr lang="en-US" sz="2000" dirty="0"/>
              <a:t>Syntax:</a:t>
            </a:r>
          </a:p>
          <a:p>
            <a:pPr marL="0" indent="0">
              <a:buNone/>
            </a:pPr>
            <a:r>
              <a:rPr lang="en-US" sz="2000" b="0" dirty="0"/>
              <a:t>Public class student{</a:t>
            </a:r>
          </a:p>
          <a:p>
            <a:pPr marL="0" indent="0">
              <a:buNone/>
            </a:pPr>
            <a:r>
              <a:rPr lang="en-US" sz="2000" dirty="0"/>
              <a:t>//…</a:t>
            </a:r>
          </a:p>
          <a:p>
            <a:pPr marL="0" indent="0">
              <a:buNone/>
            </a:pPr>
            <a:r>
              <a:rPr lang="en-US" sz="2000" b="0" dirty="0"/>
              <a:t>@</a:t>
            </a:r>
            <a:r>
              <a:rPr lang="en-US" sz="2000" b="0" dirty="0" err="1"/>
              <a:t>oneToMany</a:t>
            </a:r>
            <a:r>
              <a:rPr lang="en-US" sz="2000" b="0" dirty="0"/>
              <a:t>(</a:t>
            </a:r>
            <a:r>
              <a:rPr lang="en-US" sz="2000" b="0" dirty="0" err="1"/>
              <a:t>mappedBy</a:t>
            </a:r>
            <a:r>
              <a:rPr lang="en-US" sz="2000" b="0" dirty="0"/>
              <a:t>=“University”)</a:t>
            </a:r>
          </a:p>
          <a:p>
            <a:pPr marL="0" indent="0">
              <a:buNone/>
            </a:pPr>
            <a:r>
              <a:rPr lang="en-US" sz="2000" b="0" dirty="0"/>
              <a:t>Private Set&lt;</a:t>
            </a:r>
            <a:r>
              <a:rPr lang="en-US" sz="2000" b="0" dirty="0" err="1"/>
              <a:t>Student_Id</a:t>
            </a:r>
            <a:r>
              <a:rPr lang="en-US" sz="2000" b="0" dirty="0"/>
              <a:t>&gt; ;</a:t>
            </a:r>
          </a:p>
          <a:p>
            <a:pPr marL="914400" lvl="2" indent="0">
              <a:buNone/>
            </a:pPr>
            <a:endParaRPr lang="en-US" sz="1600" dirty="0"/>
          </a:p>
          <a:p>
            <a:pPr marL="0" indent="0">
              <a:buNone/>
            </a:pPr>
            <a:r>
              <a:rPr lang="en-US" sz="2000" b="0" dirty="0"/>
              <a:t>//…</a:t>
            </a:r>
          </a:p>
          <a:p>
            <a:pPr marL="0" indent="0">
              <a:buNone/>
            </a:pPr>
            <a:r>
              <a:rPr lang="en-US" sz="2000" dirty="0"/>
              <a:t>}</a:t>
            </a:r>
            <a:endParaRPr lang="en-US" sz="2000" b="0" dirty="0"/>
          </a:p>
        </p:txBody>
      </p:sp>
    </p:spTree>
    <p:extLst>
      <p:ext uri="{BB962C8B-B14F-4D97-AF65-F5344CB8AC3E}">
        <p14:creationId xmlns:p14="http://schemas.microsoft.com/office/powerpoint/2010/main" val="2562422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Many to One Mapping in a Hibernate Application Cont..</a:t>
            </a:r>
          </a:p>
        </p:txBody>
      </p:sp>
      <p:sp>
        <p:nvSpPr>
          <p:cNvPr id="4" name="Rectangle 3"/>
          <p:cNvSpPr/>
          <p:nvPr/>
        </p:nvSpPr>
        <p:spPr>
          <a:xfrm>
            <a:off x="381000" y="990600"/>
            <a:ext cx="8534400" cy="4339650"/>
          </a:xfrm>
          <a:prstGeom prst="rect">
            <a:avLst/>
          </a:prstGeom>
        </p:spPr>
        <p:txBody>
          <a:bodyPr wrap="square">
            <a:spAutoFit/>
          </a:bodyPr>
          <a:lstStyle/>
          <a:p>
            <a:pPr marL="342900" indent="-342900">
              <a:buFont typeface="Wingdings" panose="05000000000000000000" pitchFamily="2" charset="2"/>
              <a:buChar char="Ø"/>
            </a:pPr>
            <a:r>
              <a:rPr lang="en-US" dirty="0"/>
              <a:t>-Each entity has </a:t>
            </a:r>
            <a:r>
              <a:rPr lang="en-US" b="1" dirty="0"/>
              <a:t>relationship</a:t>
            </a:r>
            <a:r>
              <a:rPr lang="en-US" dirty="0"/>
              <a:t> with each other</a:t>
            </a:r>
          </a:p>
          <a:p>
            <a:pPr marL="342900" indent="-342900">
              <a:buFont typeface="Wingdings" panose="05000000000000000000" pitchFamily="2" charset="2"/>
              <a:buChar char="Ø"/>
            </a:pPr>
            <a:r>
              <a:rPr lang="en-US" dirty="0"/>
              <a:t>-Entity </a:t>
            </a:r>
            <a:r>
              <a:rPr lang="en-US" b="1" dirty="0"/>
              <a:t>constraint</a:t>
            </a:r>
            <a:r>
              <a:rPr lang="en-US" dirty="0"/>
              <a:t> Foreign key</a:t>
            </a:r>
          </a:p>
          <a:p>
            <a:pPr marL="342900" indent="-342900">
              <a:buFont typeface="Wingdings" panose="05000000000000000000" pitchFamily="2" charset="2"/>
              <a:buChar char="Ø"/>
            </a:pPr>
            <a:r>
              <a:rPr lang="en-US" dirty="0"/>
              <a:t>-Also used </a:t>
            </a:r>
            <a:r>
              <a:rPr lang="en-US" b="1" dirty="0"/>
              <a:t>Mapped By</a:t>
            </a:r>
            <a:r>
              <a:rPr lang="en-US" dirty="0"/>
              <a:t> Property</a:t>
            </a:r>
          </a:p>
          <a:p>
            <a:pPr marL="342900" indent="-342900">
              <a:buFont typeface="Wingdings" panose="05000000000000000000" pitchFamily="2" charset="2"/>
              <a:buChar char="Ø"/>
            </a:pPr>
            <a:r>
              <a:rPr lang="en-US" dirty="0"/>
              <a:t>-One table provide </a:t>
            </a:r>
            <a:r>
              <a:rPr lang="en-US" b="1" dirty="0"/>
              <a:t>foreign key </a:t>
            </a:r>
            <a:r>
              <a:rPr lang="en-US" dirty="0"/>
              <a:t>which give reference to another table.</a:t>
            </a:r>
          </a:p>
          <a:p>
            <a:r>
              <a:rPr lang="en-US" sz="2400" b="1" dirty="0"/>
              <a:t>Syntax</a:t>
            </a:r>
            <a:r>
              <a:rPr lang="en-US" sz="2400" dirty="0"/>
              <a:t>:	</a:t>
            </a:r>
          </a:p>
          <a:p>
            <a:r>
              <a:rPr lang="en-US" dirty="0"/>
              <a:t>	@Entity</a:t>
            </a:r>
          </a:p>
          <a:p>
            <a:r>
              <a:rPr lang="en-US" dirty="0"/>
              <a:t>		public class Review {</a:t>
            </a:r>
          </a:p>
          <a:p>
            <a:r>
              <a:rPr lang="en-US" dirty="0"/>
              <a:t>		@Id</a:t>
            </a:r>
          </a:p>
          <a:p>
            <a:r>
              <a:rPr lang="en-US" dirty="0"/>
              <a:t>		@</a:t>
            </a:r>
            <a:r>
              <a:rPr lang="en-US" dirty="0" err="1"/>
              <a:t>GeneratedValue</a:t>
            </a:r>
            <a:r>
              <a:rPr lang="en-US" dirty="0"/>
              <a:t>(strategy = </a:t>
            </a:r>
            <a:r>
              <a:rPr lang="en-US" dirty="0" err="1"/>
              <a:t>GenerationType.AUTO</a:t>
            </a:r>
            <a:r>
              <a:rPr lang="en-US" dirty="0"/>
              <a:t>)</a:t>
            </a:r>
          </a:p>
          <a:p>
            <a:r>
              <a:rPr lang="en-US" dirty="0"/>
              <a:t>		@Column(name = “id”, updatable = false, </a:t>
            </a:r>
            <a:r>
              <a:rPr lang="en-US" dirty="0" err="1"/>
              <a:t>nullable</a:t>
            </a:r>
            <a:r>
              <a:rPr lang="en-US" dirty="0"/>
              <a:t> = false)</a:t>
            </a:r>
          </a:p>
          <a:p>
            <a:r>
              <a:rPr lang="en-US" dirty="0"/>
              <a:t>		private Long id;</a:t>
            </a:r>
          </a:p>
          <a:p>
            <a:r>
              <a:rPr lang="en-US" dirty="0"/>
              <a:t>		</a:t>
            </a:r>
            <a:r>
              <a:rPr lang="en-US" b="1" dirty="0"/>
              <a:t>@</a:t>
            </a:r>
            <a:r>
              <a:rPr lang="en-US" b="1" dirty="0" err="1"/>
              <a:t>ManyToOne</a:t>
            </a:r>
            <a:endParaRPr lang="en-US" b="1" dirty="0"/>
          </a:p>
          <a:p>
            <a:r>
              <a:rPr lang="en-US" dirty="0"/>
              <a:t>		@</a:t>
            </a:r>
            <a:r>
              <a:rPr lang="en-US" dirty="0" err="1"/>
              <a:t>JoinColumn</a:t>
            </a:r>
            <a:r>
              <a:rPr lang="en-US" dirty="0"/>
              <a:t>(name = “</a:t>
            </a:r>
            <a:r>
              <a:rPr lang="en-US" dirty="0" err="1"/>
              <a:t>fk_book</a:t>
            </a:r>
            <a:r>
              <a:rPr lang="en-US" dirty="0"/>
              <a:t>”)</a:t>
            </a:r>
          </a:p>
          <a:p>
            <a:r>
              <a:rPr lang="en-US" dirty="0"/>
              <a:t>			private Book </a:t>
            </a:r>
            <a:r>
              <a:rPr lang="en-US" dirty="0" err="1"/>
              <a:t>book</a:t>
            </a:r>
            <a:r>
              <a:rPr lang="en-US" dirty="0"/>
              <a:t>;</a:t>
            </a:r>
          </a:p>
          <a:p>
            <a:r>
              <a:rPr lang="en-US" dirty="0"/>
              <a:t>			…}</a:t>
            </a:r>
          </a:p>
        </p:txBody>
      </p:sp>
    </p:spTree>
    <p:extLst>
      <p:ext uri="{BB962C8B-B14F-4D97-AF65-F5344CB8AC3E}">
        <p14:creationId xmlns:p14="http://schemas.microsoft.com/office/powerpoint/2010/main" val="680702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pic>
        <p:nvPicPr>
          <p:cNvPr id="7" name="Picture 6">
            <a:extLst>
              <a:ext uri="{FF2B5EF4-FFF2-40B4-BE49-F238E27FC236}">
                <a16:creationId xmlns:a16="http://schemas.microsoft.com/office/drawing/2014/main" id="{856CDF42-16E0-4E3D-8DD9-21604DDADC05}"/>
              </a:ext>
            </a:extLst>
          </p:cNvPr>
          <p:cNvPicPr>
            <a:picLocks noChangeAspect="1"/>
          </p:cNvPicPr>
          <p:nvPr/>
        </p:nvPicPr>
        <p:blipFill rotWithShape="1">
          <a:blip r:embed="rId2"/>
          <a:srcRect t="11462" r="82500" b="9981"/>
          <a:stretch/>
        </p:blipFill>
        <p:spPr>
          <a:xfrm>
            <a:off x="990600" y="1752600"/>
            <a:ext cx="2895600" cy="4267200"/>
          </a:xfrm>
          <a:prstGeom prst="rect">
            <a:avLst/>
          </a:prstGeom>
        </p:spPr>
      </p:pic>
      <p:sp>
        <p:nvSpPr>
          <p:cNvPr id="8" name="TextBox 7">
            <a:extLst>
              <a:ext uri="{FF2B5EF4-FFF2-40B4-BE49-F238E27FC236}">
                <a16:creationId xmlns:a16="http://schemas.microsoft.com/office/drawing/2014/main" id="{51463B45-ADDA-432F-82B5-8DD0FFDF6A25}"/>
              </a:ext>
            </a:extLst>
          </p:cNvPr>
          <p:cNvSpPr txBox="1"/>
          <p:nvPr/>
        </p:nvSpPr>
        <p:spPr>
          <a:xfrm>
            <a:off x="1447800" y="914400"/>
            <a:ext cx="5562600" cy="369332"/>
          </a:xfrm>
          <a:prstGeom prst="rect">
            <a:avLst/>
          </a:prstGeom>
          <a:noFill/>
        </p:spPr>
        <p:txBody>
          <a:bodyPr wrap="square" rtlCol="0">
            <a:spAutoFit/>
          </a:bodyPr>
          <a:lstStyle/>
          <a:p>
            <a:r>
              <a:rPr lang="en-IN" dirty="0"/>
              <a:t>Create Maven Project . The structure is as below</a:t>
            </a:r>
          </a:p>
        </p:txBody>
      </p:sp>
      <p:sp>
        <p:nvSpPr>
          <p:cNvPr id="9" name="TextBox 8">
            <a:extLst>
              <a:ext uri="{FF2B5EF4-FFF2-40B4-BE49-F238E27FC236}">
                <a16:creationId xmlns:a16="http://schemas.microsoft.com/office/drawing/2014/main" id="{E1D9D7F2-16A8-4C42-B909-682662D49C25}"/>
              </a:ext>
            </a:extLst>
          </p:cNvPr>
          <p:cNvSpPr txBox="1"/>
          <p:nvPr/>
        </p:nvSpPr>
        <p:spPr>
          <a:xfrm>
            <a:off x="4800600" y="2198191"/>
            <a:ext cx="3352800" cy="2862322"/>
          </a:xfrm>
          <a:prstGeom prst="rect">
            <a:avLst/>
          </a:prstGeom>
          <a:noFill/>
        </p:spPr>
        <p:txBody>
          <a:bodyPr wrap="square" rtlCol="0">
            <a:spAutoFit/>
          </a:bodyPr>
          <a:lstStyle/>
          <a:p>
            <a:r>
              <a:rPr lang="en-IN" dirty="0"/>
              <a:t>In this example we will create Customer.java class whose object will store in the database table</a:t>
            </a:r>
          </a:p>
          <a:p>
            <a:endParaRPr lang="en-IN" dirty="0"/>
          </a:p>
          <a:p>
            <a:r>
              <a:rPr lang="en-IN" dirty="0"/>
              <a:t>We created </a:t>
            </a:r>
            <a:r>
              <a:rPr lang="en-IN" dirty="0" err="1"/>
              <a:t>com.test</a:t>
            </a:r>
            <a:r>
              <a:rPr lang="en-IN" dirty="0"/>
              <a:t> package which has CustomerSaveDemo.java file and HbUtil.java file and </a:t>
            </a:r>
            <a:r>
              <a:rPr lang="en-IN" dirty="0" err="1"/>
              <a:t>com.test.entity</a:t>
            </a:r>
            <a:r>
              <a:rPr lang="en-IN" dirty="0"/>
              <a:t> package will have Customer.java file</a:t>
            </a:r>
          </a:p>
        </p:txBody>
      </p:sp>
    </p:spTree>
    <p:extLst>
      <p:ext uri="{BB962C8B-B14F-4D97-AF65-F5344CB8AC3E}">
        <p14:creationId xmlns:p14="http://schemas.microsoft.com/office/powerpoint/2010/main" val="4192897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64656"/>
            <a:ext cx="6934200" cy="597344"/>
          </a:xfrm>
        </p:spPr>
        <p:txBody>
          <a:bodyPr>
            <a:noAutofit/>
          </a:bodyPr>
          <a:lstStyle/>
          <a:p>
            <a:pPr algn="l"/>
            <a:r>
              <a:rPr lang="en-US" sz="2800" dirty="0"/>
              <a:t>Demo: </a:t>
            </a:r>
            <a:r>
              <a:rPr lang="en-US" sz="2800" dirty="0" err="1"/>
              <a:t>ManyToOne</a:t>
            </a:r>
            <a:r>
              <a:rPr lang="en-US" sz="2800" dirty="0"/>
              <a:t> / </a:t>
            </a:r>
            <a:r>
              <a:rPr lang="en-US" sz="2800" dirty="0" err="1"/>
              <a:t>OneToMany</a:t>
            </a:r>
            <a:r>
              <a:rPr lang="en-US" sz="2800" dirty="0"/>
              <a:t> Mapping ( Bidirectional ) Duration: 15 min</a:t>
            </a:r>
          </a:p>
        </p:txBody>
      </p:sp>
      <p:sp>
        <p:nvSpPr>
          <p:cNvPr id="4" name="Content Placeholder 2"/>
          <p:cNvSpPr txBox="1">
            <a:spLocks/>
          </p:cNvSpPr>
          <p:nvPr/>
        </p:nvSpPr>
        <p:spPr>
          <a:xfrm>
            <a:off x="460064" y="990600"/>
            <a:ext cx="8229600" cy="137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200" b="0" dirty="0"/>
          </a:p>
        </p:txBody>
      </p:sp>
      <p:pic>
        <p:nvPicPr>
          <p:cNvPr id="5" name="Picture 4">
            <a:extLst>
              <a:ext uri="{FF2B5EF4-FFF2-40B4-BE49-F238E27FC236}">
                <a16:creationId xmlns:a16="http://schemas.microsoft.com/office/drawing/2014/main" id="{9AE1E32B-0584-498B-B111-0483B28B6A19}"/>
              </a:ext>
            </a:extLst>
          </p:cNvPr>
          <p:cNvPicPr>
            <a:picLocks noChangeAspect="1"/>
          </p:cNvPicPr>
          <p:nvPr/>
        </p:nvPicPr>
        <p:blipFill rotWithShape="1">
          <a:blip r:embed="rId2"/>
          <a:srcRect t="2570" r="84167" b="20356"/>
          <a:stretch/>
        </p:blipFill>
        <p:spPr>
          <a:xfrm>
            <a:off x="990600" y="1676400"/>
            <a:ext cx="1447800" cy="3962401"/>
          </a:xfrm>
          <a:prstGeom prst="rect">
            <a:avLst/>
          </a:prstGeom>
        </p:spPr>
      </p:pic>
      <p:sp>
        <p:nvSpPr>
          <p:cNvPr id="6" name="TextBox 5">
            <a:extLst>
              <a:ext uri="{FF2B5EF4-FFF2-40B4-BE49-F238E27FC236}">
                <a16:creationId xmlns:a16="http://schemas.microsoft.com/office/drawing/2014/main" id="{3CEB711B-44CA-46CD-90BC-3D05F6AB3593}"/>
              </a:ext>
            </a:extLst>
          </p:cNvPr>
          <p:cNvSpPr txBox="1"/>
          <p:nvPr/>
        </p:nvSpPr>
        <p:spPr>
          <a:xfrm>
            <a:off x="304800" y="990600"/>
            <a:ext cx="8001000" cy="369332"/>
          </a:xfrm>
          <a:prstGeom prst="rect">
            <a:avLst/>
          </a:prstGeom>
          <a:noFill/>
        </p:spPr>
        <p:txBody>
          <a:bodyPr wrap="square" rtlCol="0">
            <a:spAutoFit/>
          </a:bodyPr>
          <a:lstStyle/>
          <a:p>
            <a:r>
              <a:rPr lang="en-IN" dirty="0"/>
              <a:t>The project structure is as follows and maven dependency as in pom.xml</a:t>
            </a:r>
          </a:p>
        </p:txBody>
      </p:sp>
      <p:sp>
        <p:nvSpPr>
          <p:cNvPr id="7" name="Rectangle 6">
            <a:extLst>
              <a:ext uri="{FF2B5EF4-FFF2-40B4-BE49-F238E27FC236}">
                <a16:creationId xmlns:a16="http://schemas.microsoft.com/office/drawing/2014/main" id="{2C226FFF-C689-460D-A298-1E6970741190}"/>
              </a:ext>
            </a:extLst>
          </p:cNvPr>
          <p:cNvSpPr/>
          <p:nvPr/>
        </p:nvSpPr>
        <p:spPr>
          <a:xfrm>
            <a:off x="3886200" y="1523879"/>
            <a:ext cx="4572000" cy="5001369"/>
          </a:xfrm>
          <a:prstGeom prst="rect">
            <a:avLst/>
          </a:prstGeom>
        </p:spPr>
        <p:txBody>
          <a:bodyPr>
            <a:spAutoFit/>
          </a:bodyPr>
          <a:lstStyle/>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project </a:t>
            </a:r>
            <a:r>
              <a:rPr lang="en-IN" sz="1100" dirty="0" err="1">
                <a:solidFill>
                  <a:srgbClr val="7F007F"/>
                </a:solidFill>
                <a:latin typeface="Consolas" panose="020B0609020204030204" pitchFamily="49" charset="0"/>
              </a:rPr>
              <a:t>xmlns</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"http://maven.apache.org/POM/4.0.0" </a:t>
            </a:r>
            <a:r>
              <a:rPr lang="en-IN" sz="1100" i="1" dirty="0" err="1">
                <a:solidFill>
                  <a:srgbClr val="7F007F"/>
                </a:solidFill>
                <a:latin typeface="Consolas" panose="020B0609020204030204" pitchFamily="49" charset="0"/>
              </a:rPr>
              <a:t>xmlns:xsi</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"http://www.w3.org/2001/XMLSchema-instance" </a:t>
            </a:r>
            <a:r>
              <a:rPr lang="en-IN" sz="1100" i="1" dirty="0" err="1">
                <a:solidFill>
                  <a:srgbClr val="7F007F"/>
                </a:solidFill>
                <a:latin typeface="Consolas" panose="020B0609020204030204" pitchFamily="49" charset="0"/>
              </a:rPr>
              <a:t>xsi:schemaLocation</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"http://maven.apache.org/POM/4.0.0 http://maven.apache.org/xsd/maven-4.0.0.xsd"</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modelVersion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4.0.0</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modelVersion</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many-to-one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hb</a:t>
            </a:r>
            <a:r>
              <a:rPr lang="en-IN" sz="1100" dirty="0">
                <a:solidFill>
                  <a:srgbClr val="000000"/>
                </a:solidFill>
                <a:latin typeface="Consolas" panose="020B0609020204030204" pitchFamily="49" charset="0"/>
              </a:rPr>
              <a:t>-many-to-one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0.0.1-SNAPSHOT</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dependencies</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org.hibernate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hibernate-core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4.3.11.Final</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endParaRPr lang="en-IN" sz="1100" dirty="0">
              <a:latin typeface="Consolas" panose="020B0609020204030204" pitchFamily="49" charset="0"/>
            </a:endParaRP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mysql</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mysql</a:t>
            </a:r>
            <a:r>
              <a:rPr lang="en-IN" sz="1100" dirty="0">
                <a:solidFill>
                  <a:srgbClr val="000000"/>
                </a:solidFill>
                <a:latin typeface="Consolas" panose="020B0609020204030204" pitchFamily="49" charset="0"/>
              </a:rPr>
              <a:t>-connector-java</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5.1.38</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endParaRPr lang="en-IN" sz="1100" dirty="0">
              <a:latin typeface="Consolas" panose="020B0609020204030204" pitchFamily="49" charset="0"/>
            </a:endParaRP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org.javassist</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javassist</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3.18.0-GA</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endParaRPr lang="en-IN" sz="1100" dirty="0">
              <a:latin typeface="Consolas" panose="020B0609020204030204" pitchFamily="49" charset="0"/>
            </a:endParaRP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dependencies</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project</a:t>
            </a:r>
            <a:r>
              <a:rPr lang="en-IN" sz="1100" dirty="0">
                <a:solidFill>
                  <a:srgbClr val="008080"/>
                </a:solidFill>
                <a:latin typeface="Consolas" panose="020B0609020204030204" pitchFamily="49" charset="0"/>
              </a:rPr>
              <a:t>&gt;</a:t>
            </a:r>
            <a:endParaRPr lang="en-IN" sz="1100" dirty="0"/>
          </a:p>
        </p:txBody>
      </p:sp>
      <p:sp>
        <p:nvSpPr>
          <p:cNvPr id="8" name="Oval 7">
            <a:extLst>
              <a:ext uri="{FF2B5EF4-FFF2-40B4-BE49-F238E27FC236}">
                <a16:creationId xmlns:a16="http://schemas.microsoft.com/office/drawing/2014/main" id="{CBEA01F5-C164-4C64-8E08-3CD5F57CE9A3}"/>
              </a:ext>
            </a:extLst>
          </p:cNvPr>
          <p:cNvSpPr/>
          <p:nvPr/>
        </p:nvSpPr>
        <p:spPr>
          <a:xfrm>
            <a:off x="4038600" y="2971800"/>
            <a:ext cx="2590800" cy="3352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7996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Cont..</a:t>
            </a:r>
          </a:p>
        </p:txBody>
      </p:sp>
      <p:sp>
        <p:nvSpPr>
          <p:cNvPr id="5" name="Content Placeholder 2"/>
          <p:cNvSpPr txBox="1">
            <a:spLocks/>
          </p:cNvSpPr>
          <p:nvPr/>
        </p:nvSpPr>
        <p:spPr>
          <a:xfrm>
            <a:off x="678543" y="917348"/>
            <a:ext cx="8229600" cy="4542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000" dirty="0"/>
              <a:t>Student entity class which will create table in database </a:t>
            </a:r>
          </a:p>
        </p:txBody>
      </p:sp>
      <p:sp>
        <p:nvSpPr>
          <p:cNvPr id="3" name="Rectangle 2">
            <a:extLst>
              <a:ext uri="{FF2B5EF4-FFF2-40B4-BE49-F238E27FC236}">
                <a16:creationId xmlns:a16="http://schemas.microsoft.com/office/drawing/2014/main" id="{CC2BF480-EEDA-4545-9B89-A36387FCA892}"/>
              </a:ext>
            </a:extLst>
          </p:cNvPr>
          <p:cNvSpPr/>
          <p:nvPr/>
        </p:nvSpPr>
        <p:spPr>
          <a:xfrm>
            <a:off x="117833" y="1828800"/>
            <a:ext cx="4318573" cy="4154984"/>
          </a:xfrm>
          <a:prstGeom prst="rect">
            <a:avLst/>
          </a:prstGeom>
        </p:spPr>
        <p:txBody>
          <a:bodyPr wrap="square">
            <a:spAutoFit/>
          </a:bodyPr>
          <a:lstStyle/>
          <a:p>
            <a:r>
              <a:rPr lang="en-IN" sz="1200" b="1" dirty="0">
                <a:latin typeface="Calibri" panose="020F0502020204030204" pitchFamily="34" charset="0"/>
                <a:cs typeface="Calibri" panose="020F0502020204030204" pitchFamily="34" charset="0"/>
              </a:rPr>
              <a:t>Address.java file creating address table with entities</a:t>
            </a:r>
          </a:p>
          <a:p>
            <a:r>
              <a:rPr lang="en-IN" sz="1100" b="1" dirty="0">
                <a:solidFill>
                  <a:srgbClr val="7F0055"/>
                </a:solidFill>
                <a:latin typeface="Calibri" panose="020F0502020204030204" pitchFamily="34" charset="0"/>
                <a:cs typeface="Calibri" panose="020F0502020204030204" pitchFamily="34" charset="0"/>
              </a:rPr>
              <a:t>package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com.student</a:t>
            </a:r>
            <a:r>
              <a:rPr lang="en-IN" sz="1100" b="1" dirty="0">
                <a:solidFill>
                  <a:srgbClr val="000000"/>
                </a:solidFill>
                <a:latin typeface="Calibri" panose="020F0502020204030204" pitchFamily="34" charset="0"/>
                <a:cs typeface="Calibri" panose="020F0502020204030204" pitchFamily="34" charset="0"/>
              </a:rPr>
              <a:t>;</a:t>
            </a:r>
          </a:p>
          <a:p>
            <a:endParaRPr lang="en-IN" sz="1100" dirty="0">
              <a:latin typeface="Calibri" panose="020F0502020204030204" pitchFamily="34" charset="0"/>
              <a:cs typeface="Calibri" panose="020F0502020204030204" pitchFamily="34" charset="0"/>
            </a:endParaRP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javax.persistence.Column</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javax.persistence.Entity</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javax.persistence.GeneratedValue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javax.persistence.Id</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javax.persistence.Table</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646464"/>
                </a:solidFill>
                <a:latin typeface="Calibri" panose="020F0502020204030204" pitchFamily="34" charset="0"/>
                <a:cs typeface="Calibri" panose="020F0502020204030204" pitchFamily="34" charset="0"/>
              </a:rPr>
              <a:t>@Entity</a:t>
            </a:r>
          </a:p>
          <a:p>
            <a:r>
              <a:rPr lang="en-IN" sz="1100" dirty="0">
                <a:solidFill>
                  <a:srgbClr val="646464"/>
                </a:solidFill>
                <a:latin typeface="Calibri" panose="020F0502020204030204" pitchFamily="34" charset="0"/>
                <a:cs typeface="Calibri" panose="020F0502020204030204" pitchFamily="34" charset="0"/>
              </a:rPr>
              <a:t>@Table</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a:t>
            </a:r>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class</a:t>
            </a:r>
            <a:r>
              <a:rPr lang="en-IN" sz="1100" b="1" dirty="0">
                <a:solidFill>
                  <a:srgbClr val="000000"/>
                </a:solidFill>
                <a:latin typeface="Calibri" panose="020F0502020204030204" pitchFamily="34" charset="0"/>
                <a:cs typeface="Calibri" panose="020F0502020204030204" pitchFamily="34" charset="0"/>
              </a:rPr>
              <a:t> Address {</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long</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0000C0"/>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0000C0"/>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Address() {</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Address(String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6A3E3E"/>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6A3E3E"/>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 = </a:t>
            </a:r>
            <a:r>
              <a:rPr lang="en-IN" sz="1100" b="1" dirty="0" err="1">
                <a:solidFill>
                  <a:srgbClr val="6A3E3E"/>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p:txBody>
      </p:sp>
      <p:sp>
        <p:nvSpPr>
          <p:cNvPr id="6" name="Rectangle 5">
            <a:extLst>
              <a:ext uri="{FF2B5EF4-FFF2-40B4-BE49-F238E27FC236}">
                <a16:creationId xmlns:a16="http://schemas.microsoft.com/office/drawing/2014/main" id="{00412A70-A3DC-4757-9C42-737A505E0FFA}"/>
              </a:ext>
            </a:extLst>
          </p:cNvPr>
          <p:cNvSpPr/>
          <p:nvPr/>
        </p:nvSpPr>
        <p:spPr>
          <a:xfrm>
            <a:off x="4640179" y="1828800"/>
            <a:ext cx="4318573" cy="3985706"/>
          </a:xfrm>
          <a:prstGeom prst="rect">
            <a:avLst/>
          </a:prstGeom>
        </p:spPr>
        <p:txBody>
          <a:bodyPr wrap="square">
            <a:spAutoFit/>
          </a:bodyPr>
          <a:lstStyle/>
          <a:p>
            <a:r>
              <a:rPr lang="en-IN" sz="1100" dirty="0">
                <a:solidFill>
                  <a:srgbClr val="646464"/>
                </a:solidFill>
                <a:latin typeface="Calibri" panose="020F0502020204030204" pitchFamily="34" charset="0"/>
                <a:cs typeface="Calibri" panose="020F0502020204030204" pitchFamily="34" charset="0"/>
              </a:rPr>
              <a:t>@Id</a:t>
            </a:r>
          </a:p>
          <a:p>
            <a:r>
              <a:rPr lang="en-IN" sz="1100" dirty="0">
                <a:solidFill>
                  <a:srgbClr val="646464"/>
                </a:solidFill>
                <a:latin typeface="Calibri" panose="020F0502020204030204" pitchFamily="34" charset="0"/>
                <a:cs typeface="Calibri" panose="020F0502020204030204" pitchFamily="34" charset="0"/>
              </a:rPr>
              <a:t>@</a:t>
            </a:r>
            <a:r>
              <a:rPr lang="en-IN" sz="1100" dirty="0" err="1">
                <a:solidFill>
                  <a:srgbClr val="646464"/>
                </a:solidFill>
                <a:latin typeface="Calibri" panose="020F0502020204030204" pitchFamily="34" charset="0"/>
                <a:cs typeface="Calibri" panose="020F0502020204030204" pitchFamily="34" charset="0"/>
              </a:rPr>
              <a:t>GeneratedValue</a:t>
            </a:r>
            <a:endParaRPr lang="en-IN" sz="1100" dirty="0">
              <a:solidFill>
                <a:srgbClr val="646464"/>
              </a:solidFill>
              <a:latin typeface="Calibri" panose="020F0502020204030204" pitchFamily="34" charset="0"/>
              <a:cs typeface="Calibri" panose="020F0502020204030204" pitchFamily="34" charset="0"/>
            </a:endParaRPr>
          </a:p>
          <a:p>
            <a:r>
              <a:rPr lang="en-IN" sz="1100" dirty="0">
                <a:solidFill>
                  <a:srgbClr val="646464"/>
                </a:solidFill>
                <a:latin typeface="Calibri" panose="020F0502020204030204" pitchFamily="34" charset="0"/>
                <a:cs typeface="Calibri" panose="020F0502020204030204" pitchFamily="34" charset="0"/>
              </a:rPr>
              <a:t>@Column</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"ADDRESS_ID"</a:t>
            </a:r>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long</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getAddressId</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setAddressId</a:t>
            </a:r>
            <a:r>
              <a:rPr lang="en-IN" sz="1100" b="1" dirty="0">
                <a:solidFill>
                  <a:srgbClr val="000000"/>
                </a:solidFill>
                <a:latin typeface="Calibri" panose="020F0502020204030204" pitchFamily="34" charset="0"/>
                <a:cs typeface="Calibri" panose="020F0502020204030204" pitchFamily="34" charset="0"/>
              </a:rPr>
              <a:t>(</a:t>
            </a:r>
            <a:r>
              <a:rPr lang="en-IN" sz="1100" b="1" dirty="0">
                <a:solidFill>
                  <a:srgbClr val="7F0055"/>
                </a:solidFill>
                <a:latin typeface="Calibri" panose="020F0502020204030204" pitchFamily="34" charset="0"/>
                <a:cs typeface="Calibri" panose="020F0502020204030204" pitchFamily="34" charset="0"/>
              </a:rPr>
              <a:t>long</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6A3E3E"/>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 = </a:t>
            </a:r>
            <a:r>
              <a:rPr lang="en-IN" sz="1100" b="1" dirty="0" err="1">
                <a:solidFill>
                  <a:srgbClr val="6A3E3E"/>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646464"/>
                </a:solidFill>
                <a:latin typeface="Calibri" panose="020F0502020204030204" pitchFamily="34" charset="0"/>
                <a:cs typeface="Calibri" panose="020F0502020204030204" pitchFamily="34" charset="0"/>
              </a:rPr>
              <a:t>@Column</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"ADDRESS_STREET"</a:t>
            </a:r>
            <a:r>
              <a:rPr lang="en-IN" sz="1100" dirty="0">
                <a:solidFill>
                  <a:srgbClr val="000000"/>
                </a:solidFill>
                <a:latin typeface="Calibri" panose="020F0502020204030204" pitchFamily="34" charset="0"/>
                <a:cs typeface="Calibri" panose="020F0502020204030204" pitchFamily="34" charset="0"/>
              </a:rPr>
              <a:t>, nullable = </a:t>
            </a:r>
            <a:r>
              <a:rPr lang="en-IN" sz="1100" b="1" dirty="0">
                <a:solidFill>
                  <a:srgbClr val="7F0055"/>
                </a:solidFill>
                <a:latin typeface="Calibri" panose="020F0502020204030204" pitchFamily="34" charset="0"/>
                <a:cs typeface="Calibri" panose="020F0502020204030204" pitchFamily="34" charset="0"/>
              </a:rPr>
              <a:t>false</a:t>
            </a:r>
            <a:r>
              <a:rPr lang="en-IN" sz="1100" b="1" dirty="0">
                <a:solidFill>
                  <a:srgbClr val="000000"/>
                </a:solidFill>
                <a:latin typeface="Calibri" panose="020F0502020204030204" pitchFamily="34" charset="0"/>
                <a:cs typeface="Calibri" panose="020F0502020204030204" pitchFamily="34" charset="0"/>
              </a:rPr>
              <a:t>, length=250)</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000000"/>
                </a:solidFill>
                <a:latin typeface="Calibri" panose="020F0502020204030204" pitchFamily="34" charset="0"/>
                <a:cs typeface="Calibri" panose="020F0502020204030204" pitchFamily="34" charset="0"/>
              </a:rPr>
              <a:t>getStreet</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setStreet</a:t>
            </a:r>
            <a:r>
              <a:rPr lang="en-IN" sz="1100" b="1" dirty="0">
                <a:solidFill>
                  <a:srgbClr val="000000"/>
                </a:solidFill>
                <a:latin typeface="Calibri" panose="020F0502020204030204" pitchFamily="34" charset="0"/>
                <a:cs typeface="Calibri" panose="020F0502020204030204" pitchFamily="34" charset="0"/>
              </a:rPr>
              <a:t>(String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646464"/>
                </a:solidFill>
                <a:latin typeface="Calibri" panose="020F0502020204030204" pitchFamily="34" charset="0"/>
                <a:cs typeface="Calibri" panose="020F0502020204030204" pitchFamily="34" charset="0"/>
              </a:rPr>
              <a:t>@Column</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"ADDRESS_CITY"</a:t>
            </a:r>
            <a:r>
              <a:rPr lang="en-IN" sz="1100" dirty="0">
                <a:solidFill>
                  <a:srgbClr val="000000"/>
                </a:solidFill>
                <a:latin typeface="Calibri" panose="020F0502020204030204" pitchFamily="34" charset="0"/>
                <a:cs typeface="Calibri" panose="020F0502020204030204" pitchFamily="34" charset="0"/>
              </a:rPr>
              <a:t>, nullable = </a:t>
            </a:r>
            <a:r>
              <a:rPr lang="en-IN" sz="1100" b="1" dirty="0">
                <a:solidFill>
                  <a:srgbClr val="7F0055"/>
                </a:solidFill>
                <a:latin typeface="Calibri" panose="020F0502020204030204" pitchFamily="34" charset="0"/>
                <a:cs typeface="Calibri" panose="020F0502020204030204" pitchFamily="34" charset="0"/>
              </a:rPr>
              <a:t>false</a:t>
            </a:r>
            <a:r>
              <a:rPr lang="en-IN" sz="1100" b="1" dirty="0">
                <a:solidFill>
                  <a:srgbClr val="000000"/>
                </a:solidFill>
                <a:latin typeface="Calibri" panose="020F0502020204030204" pitchFamily="34" charset="0"/>
                <a:cs typeface="Calibri" panose="020F0502020204030204" pitchFamily="34" charset="0"/>
              </a:rPr>
              <a:t>, length=50)</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000000"/>
                </a:solidFill>
                <a:latin typeface="Calibri" panose="020F0502020204030204" pitchFamily="34" charset="0"/>
                <a:cs typeface="Calibri" panose="020F0502020204030204" pitchFamily="34" charset="0"/>
              </a:rPr>
              <a:t>getCity</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setCity</a:t>
            </a:r>
            <a:r>
              <a:rPr lang="en-IN" sz="1100" b="1" dirty="0">
                <a:solidFill>
                  <a:srgbClr val="000000"/>
                </a:solidFill>
                <a:latin typeface="Calibri" panose="020F0502020204030204" pitchFamily="34" charset="0"/>
                <a:cs typeface="Calibri" panose="020F0502020204030204" pitchFamily="34" charset="0"/>
              </a:rPr>
              <a:t>(String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p:txBody>
      </p:sp>
      <p:sp>
        <p:nvSpPr>
          <p:cNvPr id="7" name="Oval 6">
            <a:extLst>
              <a:ext uri="{FF2B5EF4-FFF2-40B4-BE49-F238E27FC236}">
                <a16:creationId xmlns:a16="http://schemas.microsoft.com/office/drawing/2014/main" id="{FBAE0A61-30EB-4DEF-9D8B-6EF200ED1C38}"/>
              </a:ext>
            </a:extLst>
          </p:cNvPr>
          <p:cNvSpPr/>
          <p:nvPr/>
        </p:nvSpPr>
        <p:spPr>
          <a:xfrm>
            <a:off x="98544" y="3048000"/>
            <a:ext cx="2244367"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3329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A7217DE3-AAEB-4045-8FCF-1AFA08B73214}"/>
              </a:ext>
            </a:extLst>
          </p:cNvPr>
          <p:cNvSpPr/>
          <p:nvPr/>
        </p:nvSpPr>
        <p:spPr>
          <a:xfrm>
            <a:off x="1149016" y="1600200"/>
            <a:ext cx="4267200" cy="3046988"/>
          </a:xfrm>
          <a:prstGeom prst="rect">
            <a:avLst/>
          </a:prstGeom>
        </p:spPr>
        <p:txBody>
          <a:bodyPr wrap="square">
            <a:spAutoFit/>
          </a:bodyPr>
          <a:lstStyle/>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"ADDRESS_STATE"</a:t>
            </a:r>
            <a:r>
              <a:rPr lang="en-IN" sz="1200"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length=50)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getState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setState</a:t>
            </a:r>
            <a:r>
              <a:rPr lang="en-IN" sz="1200" b="1" dirty="0">
                <a:solidFill>
                  <a:srgbClr val="000000"/>
                </a:solidFill>
                <a:latin typeface="Calibri" panose="020F0502020204030204" pitchFamily="34" charset="0"/>
                <a:cs typeface="Calibri" panose="020F0502020204030204" pitchFamily="34" charset="0"/>
              </a:rPr>
              <a:t>(String </a:t>
            </a:r>
            <a:r>
              <a:rPr lang="en-IN" sz="1200" b="1" dirty="0">
                <a:solidFill>
                  <a:srgbClr val="6A3E3E"/>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"ADDRESS_ZIPCODE"</a:t>
            </a:r>
            <a:r>
              <a:rPr lang="en-IN" sz="1200"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length=10)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getZipcode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setZipcode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49370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A7217DE3-AAEB-4045-8FCF-1AFA08B73214}"/>
              </a:ext>
            </a:extLst>
          </p:cNvPr>
          <p:cNvSpPr/>
          <p:nvPr/>
        </p:nvSpPr>
        <p:spPr>
          <a:xfrm>
            <a:off x="152400" y="914400"/>
            <a:ext cx="4267200" cy="5447645"/>
          </a:xfrm>
          <a:prstGeom prst="rect">
            <a:avLst/>
          </a:prstGeom>
        </p:spPr>
        <p:txBody>
          <a:bodyPr wrap="square">
            <a:spAutoFit/>
          </a:bodyPr>
          <a:lstStyle/>
          <a:p>
            <a:r>
              <a:rPr lang="en-IN" sz="1200" dirty="0"/>
              <a:t>Along with student we get address with cascade all we used in Student.java class</a:t>
            </a:r>
          </a:p>
          <a:p>
            <a:r>
              <a:rPr lang="en-IN" sz="1200" b="1" dirty="0"/>
              <a:t>package </a:t>
            </a:r>
            <a:r>
              <a:rPr lang="en-IN" sz="1200" b="1" dirty="0" err="1"/>
              <a:t>com.student</a:t>
            </a:r>
            <a:r>
              <a:rPr lang="en-IN" sz="1200" b="1" dirty="0"/>
              <a:t>;</a:t>
            </a:r>
          </a:p>
          <a:p>
            <a:endParaRPr lang="en-IN" sz="1200" dirty="0"/>
          </a:p>
          <a:p>
            <a:r>
              <a:rPr lang="en-IN" sz="1200" b="1" dirty="0"/>
              <a:t>import </a:t>
            </a:r>
            <a:r>
              <a:rPr lang="en-IN" sz="1200" b="1" dirty="0" err="1"/>
              <a:t>javax.persistence.CascadeType</a:t>
            </a:r>
            <a:r>
              <a:rPr lang="en-IN" sz="1200" b="1" dirty="0"/>
              <a:t>;</a:t>
            </a:r>
          </a:p>
          <a:p>
            <a:r>
              <a:rPr lang="en-IN" sz="1200" b="1" dirty="0"/>
              <a:t>import </a:t>
            </a:r>
            <a:r>
              <a:rPr lang="en-IN" sz="1200" b="1" dirty="0" err="1"/>
              <a:t>javax.persistence.Column</a:t>
            </a:r>
            <a:r>
              <a:rPr lang="en-IN" sz="1200" b="1" dirty="0"/>
              <a:t>;</a:t>
            </a:r>
          </a:p>
          <a:p>
            <a:r>
              <a:rPr lang="en-IN" sz="1200" b="1" dirty="0"/>
              <a:t>import </a:t>
            </a:r>
            <a:r>
              <a:rPr lang="en-IN" sz="1200" b="1" dirty="0" err="1"/>
              <a:t>javax.persistence.Entity</a:t>
            </a:r>
            <a:r>
              <a:rPr lang="en-IN" sz="1200" b="1" dirty="0"/>
              <a:t>;</a:t>
            </a:r>
          </a:p>
          <a:p>
            <a:r>
              <a:rPr lang="en-IN" sz="1200" b="1" dirty="0"/>
              <a:t>import </a:t>
            </a:r>
            <a:r>
              <a:rPr lang="en-IN" sz="1200" b="1" dirty="0" err="1"/>
              <a:t>javax.persistence.GeneratedValue</a:t>
            </a:r>
            <a:r>
              <a:rPr lang="en-IN" sz="1200" b="1" dirty="0"/>
              <a:t>;</a:t>
            </a:r>
          </a:p>
          <a:p>
            <a:r>
              <a:rPr lang="en-IN" sz="1200" b="1" dirty="0"/>
              <a:t>import </a:t>
            </a:r>
            <a:r>
              <a:rPr lang="en-IN" sz="1200" b="1" dirty="0" err="1"/>
              <a:t>javax.persistence.Id</a:t>
            </a:r>
            <a:r>
              <a:rPr lang="en-IN" sz="1200" b="1" dirty="0"/>
              <a:t>;</a:t>
            </a:r>
          </a:p>
          <a:p>
            <a:r>
              <a:rPr lang="en-IN" sz="1200" b="1" dirty="0"/>
              <a:t>import </a:t>
            </a:r>
            <a:r>
              <a:rPr lang="en-IN" sz="1200" b="1" dirty="0" err="1"/>
              <a:t>javax.persistence.ManyToOne</a:t>
            </a:r>
            <a:r>
              <a:rPr lang="en-IN" sz="1200" b="1" dirty="0"/>
              <a:t>;</a:t>
            </a:r>
          </a:p>
          <a:p>
            <a:r>
              <a:rPr lang="en-IN" sz="1200" b="1" dirty="0"/>
              <a:t>import </a:t>
            </a:r>
            <a:r>
              <a:rPr lang="en-IN" sz="1200" b="1" dirty="0" err="1"/>
              <a:t>javax.persistence.Table</a:t>
            </a:r>
            <a:r>
              <a:rPr lang="en-IN" sz="1200" b="1" dirty="0"/>
              <a:t>;</a:t>
            </a:r>
          </a:p>
          <a:p>
            <a:r>
              <a:rPr lang="en-IN" sz="1200" dirty="0"/>
              <a:t>@Entity</a:t>
            </a:r>
          </a:p>
          <a:p>
            <a:r>
              <a:rPr lang="en-IN" sz="1200" dirty="0"/>
              <a:t>@Table(name = "STUDENT")</a:t>
            </a:r>
          </a:p>
          <a:p>
            <a:r>
              <a:rPr lang="en-IN" sz="1200" b="1" dirty="0"/>
              <a:t>public class Student {</a:t>
            </a:r>
          </a:p>
          <a:p>
            <a:r>
              <a:rPr lang="en-IN" sz="1200" b="1" dirty="0"/>
              <a:t>private long </a:t>
            </a:r>
            <a:r>
              <a:rPr lang="en-IN" sz="1200" b="1" dirty="0" err="1"/>
              <a:t>studentId</a:t>
            </a:r>
            <a:r>
              <a:rPr lang="en-IN" sz="1200" b="1" dirty="0"/>
              <a:t>;</a:t>
            </a:r>
          </a:p>
          <a:p>
            <a:r>
              <a:rPr lang="en-IN" sz="1200" b="1" dirty="0"/>
              <a:t>private String </a:t>
            </a:r>
            <a:r>
              <a:rPr lang="en-IN" sz="1200" b="1" dirty="0" err="1"/>
              <a:t>studentName</a:t>
            </a:r>
            <a:r>
              <a:rPr lang="en-IN" sz="1200" b="1" dirty="0"/>
              <a:t>;</a:t>
            </a:r>
          </a:p>
          <a:p>
            <a:r>
              <a:rPr lang="en-IN" sz="1200" b="1" dirty="0"/>
              <a:t>private Address </a:t>
            </a:r>
            <a:r>
              <a:rPr lang="en-IN" sz="1200" b="1" dirty="0" err="1"/>
              <a:t>studentAddress</a:t>
            </a:r>
            <a:r>
              <a:rPr lang="en-IN" sz="1200" b="1" dirty="0"/>
              <a:t>;</a:t>
            </a:r>
          </a:p>
          <a:p>
            <a:r>
              <a:rPr lang="en-IN" sz="1200" b="1" dirty="0"/>
              <a:t>public Student() {</a:t>
            </a:r>
          </a:p>
          <a:p>
            <a:r>
              <a:rPr lang="en-IN" sz="1200" dirty="0"/>
              <a:t>}</a:t>
            </a:r>
          </a:p>
          <a:p>
            <a:r>
              <a:rPr lang="en-IN" sz="1200" b="1" dirty="0"/>
              <a:t>public Student(String </a:t>
            </a:r>
            <a:r>
              <a:rPr lang="en-IN" sz="1200" b="1" dirty="0" err="1"/>
              <a:t>studentName</a:t>
            </a:r>
            <a:r>
              <a:rPr lang="en-IN" sz="1200" b="1" dirty="0"/>
              <a:t>, Address </a:t>
            </a:r>
            <a:r>
              <a:rPr lang="en-IN" sz="1200" b="1" dirty="0" err="1"/>
              <a:t>studentAddress</a:t>
            </a:r>
            <a:r>
              <a:rPr lang="en-IN" sz="1200" b="1" dirty="0"/>
              <a:t>) {</a:t>
            </a:r>
          </a:p>
          <a:p>
            <a:r>
              <a:rPr lang="en-IN" sz="1200" b="1" dirty="0" err="1"/>
              <a:t>this.studentName</a:t>
            </a:r>
            <a:r>
              <a:rPr lang="en-IN" sz="1200" b="1" dirty="0"/>
              <a:t> = </a:t>
            </a:r>
            <a:r>
              <a:rPr lang="en-IN" sz="1200" b="1" dirty="0" err="1"/>
              <a:t>studentName</a:t>
            </a:r>
            <a:r>
              <a:rPr lang="en-IN" sz="1200" b="1" dirty="0"/>
              <a:t>;</a:t>
            </a:r>
          </a:p>
          <a:p>
            <a:r>
              <a:rPr lang="en-IN" sz="1200" b="1" dirty="0" err="1"/>
              <a:t>this.studentAddress</a:t>
            </a:r>
            <a:r>
              <a:rPr lang="en-IN" sz="1200" b="1" dirty="0"/>
              <a:t> = </a:t>
            </a:r>
            <a:r>
              <a:rPr lang="en-IN" sz="1200" b="1" dirty="0" err="1"/>
              <a:t>studentAddress</a:t>
            </a:r>
            <a:r>
              <a:rPr lang="en-IN" sz="1200" b="1" dirty="0"/>
              <a:t>;</a:t>
            </a:r>
          </a:p>
          <a:p>
            <a:r>
              <a:rPr lang="en-IN" sz="1200" dirty="0"/>
              <a:t>}</a:t>
            </a:r>
          </a:p>
          <a:p>
            <a:r>
              <a:rPr lang="en-IN" sz="1200" dirty="0"/>
              <a:t>@Id</a:t>
            </a:r>
          </a:p>
          <a:p>
            <a:r>
              <a:rPr lang="en-IN" sz="1200" dirty="0"/>
              <a:t>@</a:t>
            </a:r>
            <a:r>
              <a:rPr lang="en-IN" sz="1200" dirty="0" err="1"/>
              <a:t>GeneratedValue</a:t>
            </a:r>
            <a:endParaRPr lang="en-IN" sz="1200" dirty="0"/>
          </a:p>
          <a:p>
            <a:r>
              <a:rPr lang="en-IN" sz="1200" dirty="0"/>
              <a:t>@Column(name = "STUDENT_ID")</a:t>
            </a:r>
          </a:p>
          <a:p>
            <a:r>
              <a:rPr lang="en-IN" sz="1200" b="1" dirty="0"/>
              <a:t>public long </a:t>
            </a:r>
            <a:r>
              <a:rPr lang="en-IN" sz="1200" b="1" dirty="0" err="1"/>
              <a:t>getStudentId</a:t>
            </a:r>
            <a:r>
              <a:rPr lang="en-IN" sz="1200" b="1" dirty="0"/>
              <a:t>() {</a:t>
            </a:r>
          </a:p>
          <a:p>
            <a:r>
              <a:rPr lang="en-IN" sz="1200" b="1" dirty="0"/>
              <a:t>return </a:t>
            </a:r>
            <a:r>
              <a:rPr lang="en-IN" sz="1200" b="1" dirty="0" err="1"/>
              <a:t>this.studentId</a:t>
            </a:r>
            <a:r>
              <a:rPr lang="en-IN" sz="1200" b="1" dirty="0"/>
              <a:t>;</a:t>
            </a:r>
          </a:p>
          <a:p>
            <a:r>
              <a:rPr lang="en-IN" sz="1200" dirty="0"/>
              <a:t>}</a:t>
            </a:r>
          </a:p>
        </p:txBody>
      </p:sp>
      <p:sp>
        <p:nvSpPr>
          <p:cNvPr id="4" name="Rectangle 3">
            <a:extLst>
              <a:ext uri="{FF2B5EF4-FFF2-40B4-BE49-F238E27FC236}">
                <a16:creationId xmlns:a16="http://schemas.microsoft.com/office/drawing/2014/main" id="{C8ED350C-D4BC-4BD2-9088-65BEEACA2B9D}"/>
              </a:ext>
            </a:extLst>
          </p:cNvPr>
          <p:cNvSpPr/>
          <p:nvPr/>
        </p:nvSpPr>
        <p:spPr>
          <a:xfrm>
            <a:off x="4419600" y="1066800"/>
            <a:ext cx="4572000" cy="3577903"/>
          </a:xfrm>
          <a:prstGeom prst="rect">
            <a:avLst/>
          </a:prstGeom>
        </p:spPr>
        <p:txBody>
          <a:bodyPr>
            <a:spAutoFit/>
          </a:bodyPr>
          <a:lstStyle/>
          <a:p>
            <a:r>
              <a:rPr lang="en-IN" sz="1200" b="1" dirty="0"/>
              <a:t>public void </a:t>
            </a:r>
            <a:r>
              <a:rPr lang="en-IN" sz="1200" b="1" dirty="0" err="1"/>
              <a:t>setStudentId</a:t>
            </a:r>
            <a:r>
              <a:rPr lang="en-IN" sz="1200" b="1" dirty="0"/>
              <a:t>(long </a:t>
            </a:r>
            <a:r>
              <a:rPr lang="en-IN" sz="1200" b="1" dirty="0" err="1"/>
              <a:t>studentId</a:t>
            </a:r>
            <a:r>
              <a:rPr lang="en-IN" sz="1200" b="1" dirty="0"/>
              <a:t>) {</a:t>
            </a:r>
          </a:p>
          <a:p>
            <a:r>
              <a:rPr lang="en-IN" sz="1200" b="1" dirty="0" err="1"/>
              <a:t>this.studentId</a:t>
            </a:r>
            <a:r>
              <a:rPr lang="en-IN" sz="1200" b="1" dirty="0"/>
              <a:t> = </a:t>
            </a:r>
            <a:r>
              <a:rPr lang="en-IN" sz="1200" b="1" dirty="0" err="1"/>
              <a:t>studentId</a:t>
            </a:r>
            <a:r>
              <a:rPr lang="en-IN" sz="1200" b="1" dirty="0"/>
              <a:t>;</a:t>
            </a:r>
          </a:p>
          <a:p>
            <a:r>
              <a:rPr lang="en-IN" sz="1200" dirty="0"/>
              <a:t>}</a:t>
            </a:r>
          </a:p>
          <a:p>
            <a:r>
              <a:rPr lang="en-IN" sz="1200" dirty="0"/>
              <a:t>@Column(name = "STUDENT_NAME", nullable = </a:t>
            </a:r>
            <a:r>
              <a:rPr lang="en-IN" sz="1200" b="1" dirty="0"/>
              <a:t>false, length = 100)</a:t>
            </a:r>
          </a:p>
          <a:p>
            <a:r>
              <a:rPr lang="en-IN" sz="1200" b="1" dirty="0"/>
              <a:t>public String </a:t>
            </a:r>
            <a:r>
              <a:rPr lang="en-IN" sz="1200" b="1" dirty="0" err="1"/>
              <a:t>getStudentName</a:t>
            </a:r>
            <a:r>
              <a:rPr lang="en-IN" sz="1200" b="1" dirty="0"/>
              <a:t>() {</a:t>
            </a:r>
          </a:p>
          <a:p>
            <a:r>
              <a:rPr lang="en-IN" sz="1200" b="1" dirty="0"/>
              <a:t>return </a:t>
            </a:r>
            <a:r>
              <a:rPr lang="en-IN" sz="1200" b="1" dirty="0" err="1"/>
              <a:t>this.studentName</a:t>
            </a:r>
            <a:r>
              <a:rPr lang="en-IN" sz="1200" b="1" dirty="0"/>
              <a:t>;</a:t>
            </a:r>
          </a:p>
          <a:p>
            <a:r>
              <a:rPr lang="en-IN" sz="1200" dirty="0"/>
              <a:t>}</a:t>
            </a:r>
          </a:p>
          <a:p>
            <a:r>
              <a:rPr lang="en-IN" sz="1200" b="1" dirty="0"/>
              <a:t>public void </a:t>
            </a:r>
            <a:r>
              <a:rPr lang="en-IN" sz="1200" b="1" dirty="0" err="1"/>
              <a:t>setStudentName</a:t>
            </a:r>
            <a:r>
              <a:rPr lang="en-IN" sz="1200" b="1" dirty="0"/>
              <a:t>(String </a:t>
            </a:r>
            <a:r>
              <a:rPr lang="en-IN" sz="1200" b="1" dirty="0" err="1"/>
              <a:t>studentName</a:t>
            </a:r>
            <a:r>
              <a:rPr lang="en-IN" sz="1200" b="1" dirty="0"/>
              <a:t>) {</a:t>
            </a:r>
          </a:p>
          <a:p>
            <a:r>
              <a:rPr lang="en-IN" sz="1200" b="1" dirty="0" err="1"/>
              <a:t>this.studentName</a:t>
            </a:r>
            <a:r>
              <a:rPr lang="en-IN" sz="1200" b="1" dirty="0"/>
              <a:t> = </a:t>
            </a:r>
            <a:r>
              <a:rPr lang="en-IN" sz="1200" b="1" dirty="0" err="1"/>
              <a:t>studentName</a:t>
            </a:r>
            <a:r>
              <a:rPr lang="en-IN" sz="1200" b="1" dirty="0"/>
              <a:t>;</a:t>
            </a:r>
          </a:p>
          <a:p>
            <a:r>
              <a:rPr lang="en-IN" sz="1200" dirty="0"/>
              <a:t>}</a:t>
            </a:r>
          </a:p>
          <a:p>
            <a:r>
              <a:rPr lang="en-IN" sz="1200" dirty="0"/>
              <a:t>@</a:t>
            </a:r>
            <a:r>
              <a:rPr lang="en-IN" sz="1200" dirty="0" err="1"/>
              <a:t>ManyToOne</a:t>
            </a:r>
            <a:r>
              <a:rPr lang="en-IN" sz="1200" dirty="0"/>
              <a:t>(cascade = </a:t>
            </a:r>
            <a:r>
              <a:rPr lang="en-IN" sz="1200" dirty="0" err="1"/>
              <a:t>CascadeType.</a:t>
            </a:r>
            <a:r>
              <a:rPr lang="en-IN" sz="1200" b="1" i="1" dirty="0" err="1"/>
              <a:t>ALL</a:t>
            </a:r>
            <a:r>
              <a:rPr lang="en-IN" sz="1200" b="1" i="1" dirty="0"/>
              <a:t>)</a:t>
            </a:r>
          </a:p>
          <a:p>
            <a:r>
              <a:rPr lang="en-IN" sz="1200" b="1" dirty="0"/>
              <a:t>public Address </a:t>
            </a:r>
            <a:r>
              <a:rPr lang="en-IN" sz="1200" b="1" dirty="0" err="1"/>
              <a:t>getStudentAddress</a:t>
            </a:r>
            <a:r>
              <a:rPr lang="en-IN" sz="1200" b="1" dirty="0"/>
              <a:t>() {</a:t>
            </a:r>
          </a:p>
          <a:p>
            <a:r>
              <a:rPr lang="en-IN" sz="1200" b="1" dirty="0"/>
              <a:t>return </a:t>
            </a:r>
            <a:r>
              <a:rPr lang="en-IN" sz="1200" b="1" dirty="0" err="1"/>
              <a:t>this.studentAddress</a:t>
            </a:r>
            <a:r>
              <a:rPr lang="en-IN" sz="1200" b="1" dirty="0"/>
              <a:t>;</a:t>
            </a:r>
          </a:p>
          <a:p>
            <a:r>
              <a:rPr lang="en-IN" sz="1200" dirty="0"/>
              <a:t>}</a:t>
            </a:r>
          </a:p>
          <a:p>
            <a:r>
              <a:rPr lang="en-IN" sz="1200" b="1" dirty="0"/>
              <a:t>public void </a:t>
            </a:r>
            <a:r>
              <a:rPr lang="en-IN" sz="1200" b="1" dirty="0" err="1"/>
              <a:t>setStudentAddress</a:t>
            </a:r>
            <a:r>
              <a:rPr lang="en-IN" sz="1200" b="1" dirty="0"/>
              <a:t>(Address </a:t>
            </a:r>
            <a:r>
              <a:rPr lang="en-IN" sz="1200" b="1" dirty="0" err="1"/>
              <a:t>studentAddress</a:t>
            </a:r>
            <a:r>
              <a:rPr lang="en-IN" sz="1200" b="1" dirty="0"/>
              <a:t>) {</a:t>
            </a:r>
          </a:p>
          <a:p>
            <a:r>
              <a:rPr lang="en-IN" sz="1200" b="1" dirty="0" err="1"/>
              <a:t>this.studentAddress</a:t>
            </a:r>
            <a:r>
              <a:rPr lang="en-IN" sz="1200" b="1" dirty="0"/>
              <a:t> = </a:t>
            </a:r>
            <a:r>
              <a:rPr lang="en-IN" sz="1200" b="1" dirty="0" err="1"/>
              <a:t>studentAddress</a:t>
            </a:r>
            <a:r>
              <a:rPr lang="en-IN" sz="1200" b="1" dirty="0"/>
              <a:t>;</a:t>
            </a:r>
          </a:p>
          <a:p>
            <a:r>
              <a:rPr lang="en-IN" sz="1200" dirty="0"/>
              <a:t>}</a:t>
            </a:r>
          </a:p>
          <a:p>
            <a:r>
              <a:rPr lang="en-IN" sz="1200" dirty="0"/>
              <a:t>}</a:t>
            </a:r>
          </a:p>
          <a:p>
            <a:endParaRPr lang="en-IN" sz="1000" dirty="0">
              <a:solidFill>
                <a:srgbClr val="000000"/>
              </a:solidFill>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F246316E-FBD7-485F-92AE-B8180BA57485}"/>
              </a:ext>
            </a:extLst>
          </p:cNvPr>
          <p:cNvSpPr/>
          <p:nvPr/>
        </p:nvSpPr>
        <p:spPr>
          <a:xfrm>
            <a:off x="4267200" y="2743200"/>
            <a:ext cx="33528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D4B5D778-5074-41DF-8E21-EA4516AAA1F2}"/>
              </a:ext>
            </a:extLst>
          </p:cNvPr>
          <p:cNvSpPr/>
          <p:nvPr/>
        </p:nvSpPr>
        <p:spPr>
          <a:xfrm>
            <a:off x="304800" y="2743200"/>
            <a:ext cx="20574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3993282-284B-426B-BBF2-3400C7156BF1}"/>
              </a:ext>
            </a:extLst>
          </p:cNvPr>
          <p:cNvSpPr/>
          <p:nvPr/>
        </p:nvSpPr>
        <p:spPr>
          <a:xfrm>
            <a:off x="0" y="5029200"/>
            <a:ext cx="2622884"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5206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Rectangle 3">
            <a:extLst>
              <a:ext uri="{FF2B5EF4-FFF2-40B4-BE49-F238E27FC236}">
                <a16:creationId xmlns:a16="http://schemas.microsoft.com/office/drawing/2014/main" id="{D82B990B-DD86-4B50-B3F6-8A1CBDE9D229}"/>
              </a:ext>
            </a:extLst>
          </p:cNvPr>
          <p:cNvSpPr/>
          <p:nvPr/>
        </p:nvSpPr>
        <p:spPr>
          <a:xfrm>
            <a:off x="128337" y="1066800"/>
            <a:ext cx="4419600" cy="5447645"/>
          </a:xfrm>
          <a:prstGeom prst="rect">
            <a:avLst/>
          </a:prstGeom>
        </p:spPr>
        <p:txBody>
          <a:bodyPr wrap="square">
            <a:spAutoFit/>
          </a:bodyPr>
          <a:lstStyle/>
          <a:p>
            <a:r>
              <a:rPr lang="en-IN" sz="1200" dirty="0">
                <a:latin typeface="Calibri" panose="020F0502020204030204" pitchFamily="34" charset="0"/>
                <a:cs typeface="Calibri" panose="020F0502020204030204" pitchFamily="34" charset="0"/>
              </a:rPr>
              <a:t>By using cascade=all options the address which need not be saved explicitly when the student object will get persisted the address will be automatically saved.</a:t>
            </a:r>
          </a:p>
          <a:p>
            <a:r>
              <a:rPr lang="en-IN" sz="1200"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MainOneApp</a:t>
            </a:r>
            <a:endParaRPr lang="en-IN" sz="1200" b="1" dirty="0">
              <a:solidFill>
                <a:srgbClr val="7F0055"/>
              </a:solidFill>
              <a:latin typeface="Calibri" panose="020F0502020204030204" pitchFamily="34" charset="0"/>
              <a:cs typeface="Calibri" panose="020F0502020204030204" pitchFamily="34" charset="0"/>
            </a:endParaRPr>
          </a:p>
          <a:p>
            <a:endParaRPr lang="en-IN" sz="1200" b="1" dirty="0">
              <a:solidFill>
                <a:srgbClr val="7F0055"/>
              </a:solidFill>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com.student</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org.hibernate.Session</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org.hibernate.SessionFactory</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org.hibernate.boot.registry.StandardServiceRegistryBuilder</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org.hibernate.cfg.Configuration</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ManytoOneApp</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SessionFactory</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getSessionFactory</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Configuration </a:t>
            </a:r>
            <a:r>
              <a:rPr lang="en-IN" sz="1200" dirty="0" err="1">
                <a:solidFill>
                  <a:srgbClr val="6A3E3E"/>
                </a:solidFill>
                <a:latin typeface="Calibri" panose="020F0502020204030204" pitchFamily="34" charset="0"/>
                <a:cs typeface="Calibri" panose="020F0502020204030204" pitchFamily="34" charset="0"/>
              </a:rPr>
              <a:t>configuration</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Configuration().configure();</a:t>
            </a:r>
          </a:p>
          <a:p>
            <a:r>
              <a:rPr lang="en-IN" sz="1200" dirty="0" err="1">
                <a:solidFill>
                  <a:srgbClr val="000000"/>
                </a:solidFill>
                <a:latin typeface="Calibri" panose="020F0502020204030204" pitchFamily="34" charset="0"/>
                <a:cs typeface="Calibri" panose="020F0502020204030204" pitchFamily="34" charset="0"/>
              </a:rPr>
              <a:t>StandardServiceRegistryBuilder</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builder</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StandardServiceRegistryBuilder</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applySettings</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configuration</a:t>
            </a:r>
            <a:r>
              <a:rPr lang="en-IN" sz="1200" dirty="0" err="1">
                <a:solidFill>
                  <a:srgbClr val="000000"/>
                </a:solidFill>
                <a:latin typeface="Calibri" panose="020F0502020204030204" pitchFamily="34" charset="0"/>
                <a:cs typeface="Calibri" panose="020F0502020204030204" pitchFamily="34" charset="0"/>
              </a:rPr>
              <a:t>.getProperties</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000000"/>
                </a:solidFill>
                <a:latin typeface="Calibri" panose="020F0502020204030204" pitchFamily="34" charset="0"/>
                <a:cs typeface="Calibri" panose="020F0502020204030204" pitchFamily="34" charset="0"/>
              </a:rPr>
              <a:t>SessionFactory</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6A3E3E"/>
                </a:solidFill>
                <a:latin typeface="Calibri" panose="020F0502020204030204" pitchFamily="34" charset="0"/>
                <a:cs typeface="Calibri" panose="020F0502020204030204" pitchFamily="34" charset="0"/>
              </a:rPr>
              <a:t>sessionFactory</a:t>
            </a:r>
            <a:r>
              <a:rPr lang="en-IN" sz="1200" dirty="0">
                <a:solidFill>
                  <a:srgbClr val="000000"/>
                </a:solidFill>
                <a:latin typeface="Calibri" panose="020F0502020204030204" pitchFamily="34" charset="0"/>
                <a:cs typeface="Calibri" panose="020F0502020204030204" pitchFamily="34" charset="0"/>
              </a:rPr>
              <a:t> = </a:t>
            </a:r>
            <a:r>
              <a:rPr lang="en-IN" sz="1200" dirty="0">
                <a:solidFill>
                  <a:srgbClr val="6A3E3E"/>
                </a:solidFill>
                <a:latin typeface="Calibri" panose="020F0502020204030204" pitchFamily="34" charset="0"/>
                <a:cs typeface="Calibri" panose="020F0502020204030204" pitchFamily="34" charset="0"/>
              </a:rPr>
              <a:t>configuration</a:t>
            </a:r>
          </a:p>
          <a:p>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buildSessionFactory</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builder</a:t>
            </a:r>
            <a:r>
              <a:rPr lang="en-IN" sz="1200" dirty="0" err="1">
                <a:solidFill>
                  <a:srgbClr val="000000"/>
                </a:solidFill>
                <a:latin typeface="Calibri" panose="020F0502020204030204" pitchFamily="34" charset="0"/>
                <a:cs typeface="Calibri" panose="020F0502020204030204" pitchFamily="34" charset="0"/>
              </a:rPr>
              <a:t>.build</a:t>
            </a:r>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sessionFactory</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main(String[] </a:t>
            </a:r>
            <a:r>
              <a:rPr lang="en-IN" sz="1200" b="1" dirty="0" err="1">
                <a:solidFill>
                  <a:srgbClr val="6A3E3E"/>
                </a:solidFill>
                <a:latin typeface="Calibri" panose="020F0502020204030204" pitchFamily="34" charset="0"/>
                <a:cs typeface="Calibri" panose="020F0502020204030204" pitchFamily="34" charset="0"/>
              </a:rPr>
              <a:t>args</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3F7F5F"/>
                </a:solidFill>
                <a:latin typeface="Calibri" panose="020F0502020204030204" pitchFamily="34" charset="0"/>
                <a:cs typeface="Calibri" panose="020F0502020204030204" pitchFamily="34" charset="0"/>
              </a:rPr>
              <a:t>// </a:t>
            </a:r>
            <a:r>
              <a:rPr lang="en-IN" sz="1200" b="1" dirty="0">
                <a:solidFill>
                  <a:srgbClr val="7F9FBF"/>
                </a:solidFill>
                <a:latin typeface="Calibri" panose="020F0502020204030204" pitchFamily="34" charset="0"/>
                <a:cs typeface="Calibri" panose="020F0502020204030204" pitchFamily="34" charset="0"/>
              </a:rPr>
              <a:t>TODO</a:t>
            </a:r>
            <a:r>
              <a:rPr lang="en-IN" sz="1200" b="1" dirty="0">
                <a:solidFill>
                  <a:srgbClr val="3F7F5F"/>
                </a:solidFill>
                <a:latin typeface="Calibri" panose="020F0502020204030204" pitchFamily="34" charset="0"/>
                <a:cs typeface="Calibri" panose="020F0502020204030204" pitchFamily="34" charset="0"/>
              </a:rPr>
              <a:t> Auto-generated method stub</a:t>
            </a:r>
          </a:p>
          <a:p>
            <a:r>
              <a:rPr lang="en-IN" sz="1200" dirty="0" err="1">
                <a:solidFill>
                  <a:srgbClr val="000000"/>
                </a:solidFill>
                <a:latin typeface="Calibri" panose="020F0502020204030204" pitchFamily="34" charset="0"/>
                <a:cs typeface="Calibri" panose="020F0502020204030204" pitchFamily="34" charset="0"/>
              </a:rPr>
              <a:t>System.</a:t>
            </a:r>
            <a:r>
              <a:rPr lang="en-IN" sz="1200" b="1" i="1" dirty="0" err="1">
                <a:solidFill>
                  <a:srgbClr val="0000C0"/>
                </a:solidFill>
                <a:latin typeface="Calibri" panose="020F0502020204030204" pitchFamily="34" charset="0"/>
                <a:cs typeface="Calibri" panose="020F0502020204030204" pitchFamily="34" charset="0"/>
              </a:rPr>
              <a:t>out</a:t>
            </a:r>
            <a:r>
              <a:rPr lang="en-IN" sz="1200" b="1" i="1" dirty="0" err="1">
                <a:solidFill>
                  <a:srgbClr val="000000"/>
                </a:solidFill>
                <a:latin typeface="Calibri" panose="020F0502020204030204" pitchFamily="34" charset="0"/>
                <a:cs typeface="Calibri" panose="020F0502020204030204" pitchFamily="34" charset="0"/>
              </a:rPr>
              <a:t>.println</a:t>
            </a:r>
            <a:r>
              <a:rPr lang="en-IN" sz="1200" b="1" i="1" dirty="0">
                <a:solidFill>
                  <a:srgbClr val="000000"/>
                </a:solidFill>
                <a:latin typeface="Calibri" panose="020F0502020204030204" pitchFamily="34" charset="0"/>
                <a:cs typeface="Calibri" panose="020F0502020204030204" pitchFamily="34" charset="0"/>
              </a:rPr>
              <a:t>(</a:t>
            </a:r>
            <a:r>
              <a:rPr lang="en-IN" sz="1200" b="1" i="1" dirty="0">
                <a:solidFill>
                  <a:srgbClr val="2A00FF"/>
                </a:solidFill>
                <a:latin typeface="Calibri" panose="020F0502020204030204" pitchFamily="34" charset="0"/>
                <a:cs typeface="Calibri" panose="020F0502020204030204" pitchFamily="34" charset="0"/>
              </a:rPr>
              <a:t>"Hibernate one to one (Annotation)"</a:t>
            </a:r>
            <a:r>
              <a:rPr lang="en-IN" sz="1200" b="1"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Session </a:t>
            </a:r>
            <a:r>
              <a:rPr lang="en-IN" sz="1200" dirty="0" err="1">
                <a:solidFill>
                  <a:srgbClr val="6A3E3E"/>
                </a:solidFill>
                <a:latin typeface="Calibri" panose="020F0502020204030204" pitchFamily="34" charset="0"/>
                <a:cs typeface="Calibri" panose="020F0502020204030204" pitchFamily="34" charset="0"/>
              </a:rPr>
              <a:t>session</a:t>
            </a:r>
            <a:r>
              <a:rPr lang="en-IN" sz="1200" dirty="0">
                <a:solidFill>
                  <a:srgbClr val="000000"/>
                </a:solidFill>
                <a:latin typeface="Calibri" panose="020F0502020204030204" pitchFamily="34" charset="0"/>
                <a:cs typeface="Calibri" panose="020F0502020204030204" pitchFamily="34" charset="0"/>
              </a:rPr>
              <a:t> = </a:t>
            </a:r>
            <a:r>
              <a:rPr lang="en-IN" sz="1200" i="1" dirty="0" err="1">
                <a:solidFill>
                  <a:srgbClr val="000000"/>
                </a:solidFill>
                <a:latin typeface="Calibri" panose="020F0502020204030204" pitchFamily="34" charset="0"/>
                <a:cs typeface="Calibri" panose="020F0502020204030204" pitchFamily="34" charset="0"/>
              </a:rPr>
              <a:t>getSessionFactory</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000000"/>
                </a:solidFill>
                <a:latin typeface="Calibri" panose="020F0502020204030204" pitchFamily="34" charset="0"/>
                <a:cs typeface="Calibri" panose="020F0502020204030204" pitchFamily="34" charset="0"/>
              </a:rPr>
              <a:t>openSession</a:t>
            </a:r>
            <a:r>
              <a:rPr lang="en-IN" sz="1200"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DDCF49EA-1BB3-4860-9ED5-7680B43762A2}"/>
              </a:ext>
            </a:extLst>
          </p:cNvPr>
          <p:cNvSpPr/>
          <p:nvPr/>
        </p:nvSpPr>
        <p:spPr>
          <a:xfrm>
            <a:off x="4724400" y="1600200"/>
            <a:ext cx="4267200" cy="3600986"/>
          </a:xfrm>
          <a:prstGeom prst="rect">
            <a:avLst/>
          </a:prstGeom>
        </p:spPr>
        <p:txBody>
          <a:bodyPr wrap="square">
            <a:spAutoFit/>
          </a:bodyPr>
          <a:lstStyle/>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.beginTransaction</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Address </a:t>
            </a:r>
            <a:r>
              <a:rPr lang="en-IN" sz="1200" dirty="0">
                <a:solidFill>
                  <a:srgbClr val="6A3E3E"/>
                </a:solidFill>
                <a:latin typeface="Calibri" panose="020F0502020204030204" pitchFamily="34" charset="0"/>
                <a:cs typeface="Calibri" panose="020F0502020204030204" pitchFamily="34" charset="0"/>
              </a:rPr>
              <a:t>address1</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Address(</a:t>
            </a:r>
            <a:r>
              <a:rPr lang="en-IN" sz="1200" b="1" dirty="0">
                <a:solidFill>
                  <a:srgbClr val="2A00FF"/>
                </a:solidFill>
                <a:latin typeface="Calibri" panose="020F0502020204030204" pitchFamily="34" charset="0"/>
                <a:cs typeface="Calibri" panose="020F0502020204030204" pitchFamily="34" charset="0"/>
              </a:rPr>
              <a:t>"Nehru Road"</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"Pune"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"MH"</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"400008"</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Address </a:t>
            </a:r>
            <a:r>
              <a:rPr lang="en-IN" sz="1200" dirty="0">
                <a:solidFill>
                  <a:srgbClr val="6A3E3E"/>
                </a:solidFill>
                <a:latin typeface="Calibri" panose="020F0502020204030204" pitchFamily="34" charset="0"/>
                <a:cs typeface="Calibri" panose="020F0502020204030204" pitchFamily="34" charset="0"/>
              </a:rPr>
              <a:t>address2</a:t>
            </a:r>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Address(</a:t>
            </a:r>
            <a:r>
              <a:rPr lang="en-IN" sz="1200" b="1" dirty="0">
                <a:solidFill>
                  <a:srgbClr val="2A00FF"/>
                </a:solidFill>
                <a:latin typeface="Calibri" panose="020F0502020204030204" pitchFamily="34" charset="0"/>
                <a:cs typeface="Calibri" panose="020F0502020204030204" pitchFamily="34" charset="0"/>
              </a:rPr>
              <a:t>"Neptune City"</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"Delhi"</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"DL"</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"500009"</a:t>
            </a:r>
            <a:r>
              <a:rPr lang="en-IN" sz="1200" b="1" dirty="0">
                <a:solidFill>
                  <a:srgbClr val="000000"/>
                </a:solidFill>
                <a:latin typeface="Calibri" panose="020F0502020204030204" pitchFamily="34" charset="0"/>
                <a:cs typeface="Calibri" panose="020F0502020204030204" pitchFamily="34" charset="0"/>
              </a:rPr>
              <a:t>);</a:t>
            </a:r>
          </a:p>
          <a:p>
            <a:endParaRPr lang="en-IN" sz="1200" dirty="0">
              <a:solidFill>
                <a:srgbClr val="000000"/>
              </a:solidFill>
              <a:latin typeface="Calibri" panose="020F0502020204030204" pitchFamily="34" charset="0"/>
              <a:cs typeface="Calibri" panose="020F0502020204030204" pitchFamily="34" charset="0"/>
            </a:endParaRPr>
          </a:p>
          <a:p>
            <a:endParaRPr lang="en-IN" sz="1200" dirty="0">
              <a:solidFill>
                <a:srgbClr val="000000"/>
              </a:solidFill>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3F7F5F"/>
                </a:solidFill>
                <a:latin typeface="Calibri" panose="020F0502020204030204" pitchFamily="34" charset="0"/>
                <a:cs typeface="Calibri" panose="020F0502020204030204" pitchFamily="34" charset="0"/>
              </a:rPr>
              <a:t>//</a:t>
            </a:r>
            <a:r>
              <a:rPr lang="en-IN" sz="1200" dirty="0" err="1">
                <a:solidFill>
                  <a:srgbClr val="3F7F5F"/>
                </a:solidFill>
                <a:latin typeface="Calibri" panose="020F0502020204030204" pitchFamily="34" charset="0"/>
                <a:cs typeface="Calibri" panose="020F0502020204030204" pitchFamily="34" charset="0"/>
              </a:rPr>
              <a:t>session.save</a:t>
            </a:r>
            <a:r>
              <a:rPr lang="en-IN" sz="1200" dirty="0">
                <a:solidFill>
                  <a:srgbClr val="3F7F5F"/>
                </a:solidFill>
                <a:latin typeface="Calibri" panose="020F0502020204030204" pitchFamily="34" charset="0"/>
                <a:cs typeface="Calibri" panose="020F0502020204030204" pitchFamily="34" charset="0"/>
              </a:rPr>
              <a:t>(address);</a:t>
            </a:r>
          </a:p>
          <a:p>
            <a:r>
              <a:rPr lang="en-IN" sz="1200" dirty="0">
                <a:solidFill>
                  <a:srgbClr val="000000"/>
                </a:solidFill>
                <a:latin typeface="Calibri" panose="020F0502020204030204" pitchFamily="34" charset="0"/>
                <a:cs typeface="Calibri" panose="020F0502020204030204" pitchFamily="34" charset="0"/>
              </a:rPr>
              <a:t>Student </a:t>
            </a:r>
            <a:r>
              <a:rPr lang="en-IN" sz="1200" dirty="0">
                <a:solidFill>
                  <a:srgbClr val="6A3E3E"/>
                </a:solidFill>
                <a:latin typeface="Calibri" panose="020F0502020204030204" pitchFamily="34" charset="0"/>
                <a:cs typeface="Calibri" panose="020F0502020204030204" pitchFamily="34" charset="0"/>
              </a:rPr>
              <a:t>student1</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Student(</a:t>
            </a:r>
            <a:r>
              <a:rPr lang="en-IN" sz="1200" b="1" dirty="0">
                <a:solidFill>
                  <a:srgbClr val="2A00FF"/>
                </a:solidFill>
                <a:latin typeface="Calibri" panose="020F0502020204030204" pitchFamily="34" charset="0"/>
                <a:cs typeface="Calibri" panose="020F0502020204030204" pitchFamily="34" charset="0"/>
              </a:rPr>
              <a:t>"Sunil"</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address1</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Student </a:t>
            </a:r>
            <a:r>
              <a:rPr lang="en-IN" sz="1200" dirty="0">
                <a:solidFill>
                  <a:srgbClr val="6A3E3E"/>
                </a:solidFill>
                <a:latin typeface="Calibri" panose="020F0502020204030204" pitchFamily="34" charset="0"/>
                <a:cs typeface="Calibri" panose="020F0502020204030204" pitchFamily="34" charset="0"/>
              </a:rPr>
              <a:t>student2</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Student(</a:t>
            </a:r>
            <a:r>
              <a:rPr lang="en-IN" sz="1200" b="1" dirty="0">
                <a:solidFill>
                  <a:srgbClr val="2A00FF"/>
                </a:solidFill>
                <a:latin typeface="Calibri" panose="020F0502020204030204" pitchFamily="34" charset="0"/>
                <a:cs typeface="Calibri" panose="020F0502020204030204" pitchFamily="34" charset="0"/>
              </a:rPr>
              <a:t>"Rina"</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address2</a:t>
            </a:r>
            <a:r>
              <a:rPr lang="en-IN" sz="1200" b="1"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.save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student1</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.save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student2</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.getTransaction</a:t>
            </a:r>
            <a:r>
              <a:rPr lang="en-IN" sz="1200" dirty="0">
                <a:solidFill>
                  <a:srgbClr val="000000"/>
                </a:solidFill>
                <a:latin typeface="Calibri" panose="020F0502020204030204" pitchFamily="34" charset="0"/>
                <a:cs typeface="Calibri" panose="020F0502020204030204" pitchFamily="34" charset="0"/>
              </a:rPr>
              <a:t>().commit();</a:t>
            </a:r>
          </a:p>
          <a:p>
            <a:r>
              <a:rPr lang="en-IN" sz="1200" dirty="0" err="1">
                <a:solidFill>
                  <a:srgbClr val="000000"/>
                </a:solidFill>
                <a:latin typeface="Calibri" panose="020F0502020204030204" pitchFamily="34" charset="0"/>
                <a:cs typeface="Calibri" panose="020F0502020204030204" pitchFamily="34" charset="0"/>
              </a:rPr>
              <a:t>System.</a:t>
            </a:r>
            <a:r>
              <a:rPr lang="en-IN" sz="1200" b="1" i="1" dirty="0" err="1">
                <a:solidFill>
                  <a:srgbClr val="0000C0"/>
                </a:solidFill>
                <a:latin typeface="Calibri" panose="020F0502020204030204" pitchFamily="34" charset="0"/>
                <a:cs typeface="Calibri" panose="020F0502020204030204" pitchFamily="34" charset="0"/>
              </a:rPr>
              <a:t>out</a:t>
            </a:r>
            <a:r>
              <a:rPr lang="en-IN" sz="1200" b="1" i="1" dirty="0" err="1">
                <a:solidFill>
                  <a:srgbClr val="000000"/>
                </a:solidFill>
                <a:latin typeface="Calibri" panose="020F0502020204030204" pitchFamily="34" charset="0"/>
                <a:cs typeface="Calibri" panose="020F0502020204030204" pitchFamily="34" charset="0"/>
              </a:rPr>
              <a:t>.println</a:t>
            </a:r>
            <a:r>
              <a:rPr lang="en-IN" sz="1200" b="1" i="1" dirty="0">
                <a:solidFill>
                  <a:srgbClr val="000000"/>
                </a:solidFill>
                <a:latin typeface="Calibri" panose="020F0502020204030204" pitchFamily="34" charset="0"/>
                <a:cs typeface="Calibri" panose="020F0502020204030204" pitchFamily="34" charset="0"/>
              </a:rPr>
              <a:t>(</a:t>
            </a:r>
            <a:r>
              <a:rPr lang="en-IN" sz="1200" b="1" i="1" dirty="0">
                <a:solidFill>
                  <a:srgbClr val="2A00FF"/>
                </a:solidFill>
                <a:latin typeface="Calibri" panose="020F0502020204030204" pitchFamily="34" charset="0"/>
                <a:cs typeface="Calibri" panose="020F0502020204030204" pitchFamily="34" charset="0"/>
              </a:rPr>
              <a:t>"Inserting values into tables </a:t>
            </a:r>
            <a:r>
              <a:rPr lang="en-IN" sz="1200" b="1" i="1" dirty="0" err="1">
                <a:solidFill>
                  <a:srgbClr val="2A00FF"/>
                </a:solidFill>
                <a:latin typeface="Calibri" panose="020F0502020204030204" pitchFamily="34" charset="0"/>
                <a:cs typeface="Calibri" panose="020F0502020204030204" pitchFamily="34" charset="0"/>
              </a:rPr>
              <a:t>Student,Address</a:t>
            </a:r>
            <a:r>
              <a:rPr lang="en-IN" sz="1200" b="1" i="1" dirty="0">
                <a:solidFill>
                  <a:srgbClr val="2A00FF"/>
                </a:solidFill>
                <a:latin typeface="Calibri" panose="020F0502020204030204" pitchFamily="34" charset="0"/>
                <a:cs typeface="Calibri" panose="020F0502020204030204" pitchFamily="34" charset="0"/>
              </a:rPr>
              <a:t>...."</a:t>
            </a:r>
            <a:r>
              <a:rPr lang="en-IN" sz="1200" b="1"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err="1">
                <a:solidFill>
                  <a:srgbClr val="000000"/>
                </a:solidFill>
                <a:latin typeface="Calibri" panose="020F0502020204030204" pitchFamily="34" charset="0"/>
                <a:cs typeface="Calibri" panose="020F0502020204030204" pitchFamily="34" charset="0"/>
              </a:rPr>
              <a:t>System.</a:t>
            </a:r>
            <a:r>
              <a:rPr lang="en-IN" sz="1200" b="1" i="1" dirty="0" err="1">
                <a:solidFill>
                  <a:srgbClr val="0000C0"/>
                </a:solidFill>
                <a:latin typeface="Calibri" panose="020F0502020204030204" pitchFamily="34" charset="0"/>
                <a:cs typeface="Calibri" panose="020F0502020204030204" pitchFamily="34" charset="0"/>
              </a:rPr>
              <a:t>out</a:t>
            </a:r>
            <a:r>
              <a:rPr lang="en-IN" sz="1200" b="1" i="1" dirty="0" err="1">
                <a:solidFill>
                  <a:srgbClr val="000000"/>
                </a:solidFill>
                <a:latin typeface="Calibri" panose="020F0502020204030204" pitchFamily="34" charset="0"/>
                <a:cs typeface="Calibri" panose="020F0502020204030204" pitchFamily="34" charset="0"/>
              </a:rPr>
              <a:t>.println</a:t>
            </a:r>
            <a:r>
              <a:rPr lang="en-IN" sz="1200" b="1" i="1" dirty="0">
                <a:solidFill>
                  <a:srgbClr val="000000"/>
                </a:solidFill>
                <a:latin typeface="Calibri" panose="020F0502020204030204" pitchFamily="34" charset="0"/>
                <a:cs typeface="Calibri" panose="020F0502020204030204" pitchFamily="34" charset="0"/>
              </a:rPr>
              <a:t>(</a:t>
            </a:r>
            <a:r>
              <a:rPr lang="en-IN" sz="1200" b="1" i="1" dirty="0">
                <a:solidFill>
                  <a:srgbClr val="2A00FF"/>
                </a:solidFill>
                <a:latin typeface="Calibri" panose="020F0502020204030204" pitchFamily="34" charset="0"/>
                <a:cs typeface="Calibri" panose="020F0502020204030204" pitchFamily="34" charset="0"/>
              </a:rPr>
              <a:t>"Done"</a:t>
            </a:r>
            <a:r>
              <a:rPr lang="en-IN" sz="1200" b="1"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endParaRPr lang="en-IN" sz="1200" dirty="0"/>
          </a:p>
        </p:txBody>
      </p:sp>
    </p:spTree>
    <p:extLst>
      <p:ext uri="{BB962C8B-B14F-4D97-AF65-F5344CB8AC3E}">
        <p14:creationId xmlns:p14="http://schemas.microsoft.com/office/powerpoint/2010/main" val="930283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Rectangle 3">
            <a:extLst>
              <a:ext uri="{FF2B5EF4-FFF2-40B4-BE49-F238E27FC236}">
                <a16:creationId xmlns:a16="http://schemas.microsoft.com/office/drawing/2014/main" id="{676A8782-B89B-4A86-B5C5-C84D034C6159}"/>
              </a:ext>
            </a:extLst>
          </p:cNvPr>
          <p:cNvSpPr/>
          <p:nvPr/>
        </p:nvSpPr>
        <p:spPr>
          <a:xfrm>
            <a:off x="762000" y="1905000"/>
            <a:ext cx="8077200" cy="3970318"/>
          </a:xfrm>
          <a:prstGeom prst="rect">
            <a:avLst/>
          </a:prstGeom>
        </p:spPr>
        <p:txBody>
          <a:bodyPr wrap="square">
            <a:spAutoFit/>
          </a:bodyPr>
          <a:lstStyle/>
          <a:p>
            <a:r>
              <a:rPr lang="en-IN" sz="1200" dirty="0"/>
              <a:t>&lt;?xml version=</a:t>
            </a:r>
            <a:r>
              <a:rPr lang="en-IN" sz="1200" i="1" dirty="0"/>
              <a:t>'1.0' encoding='UTF-8'?&gt;</a:t>
            </a:r>
          </a:p>
          <a:p>
            <a:r>
              <a:rPr lang="en-IN" sz="1200" dirty="0"/>
              <a:t>&lt;!DOCTYPE hibernate-configuration PUBLIC</a:t>
            </a:r>
          </a:p>
          <a:p>
            <a:r>
              <a:rPr lang="en-IN" sz="1200" dirty="0"/>
              <a:t>        "-//Hibernate/Hibernate Configuration DTD 3.0//EN"</a:t>
            </a:r>
          </a:p>
          <a:p>
            <a:r>
              <a:rPr lang="en-IN" sz="1200" dirty="0"/>
              <a:t>        "http://www.hibernate.org/dtd/hibernate-configuration-3.0.dtd"&gt;</a:t>
            </a:r>
          </a:p>
          <a:p>
            <a:r>
              <a:rPr lang="en-IN" sz="1200" dirty="0"/>
              <a:t> &lt;hibernate-configuration&gt;</a:t>
            </a:r>
          </a:p>
          <a:p>
            <a:r>
              <a:rPr lang="en-IN" sz="1200" dirty="0"/>
              <a:t>   &lt;session-factory&gt;</a:t>
            </a:r>
          </a:p>
          <a:p>
            <a:r>
              <a:rPr lang="en-IN" sz="1200" dirty="0"/>
              <a:t>   &lt;property name=</a:t>
            </a:r>
            <a:r>
              <a:rPr lang="en-IN" sz="1200" i="1" dirty="0"/>
              <a:t>"</a:t>
            </a:r>
            <a:r>
              <a:rPr lang="en-IN" sz="1200" i="1" dirty="0" err="1"/>
              <a:t>hibernate.dialect</a:t>
            </a:r>
            <a:r>
              <a:rPr lang="en-IN" sz="1200" i="1" dirty="0"/>
              <a:t>"&gt;</a:t>
            </a:r>
            <a:r>
              <a:rPr lang="en-IN" sz="1200" i="1" dirty="0" err="1"/>
              <a:t>org.hibernate.dialect.MySQLDialect</a:t>
            </a:r>
            <a:r>
              <a:rPr lang="en-IN" sz="1200" i="1" dirty="0"/>
              <a:t>&lt;/property&gt;</a:t>
            </a:r>
          </a:p>
          <a:p>
            <a:r>
              <a:rPr lang="en-IN" sz="1200" dirty="0"/>
              <a:t>   &lt;property name=</a:t>
            </a:r>
            <a:r>
              <a:rPr lang="en-IN" sz="1200" i="1" dirty="0"/>
              <a:t>"</a:t>
            </a:r>
            <a:r>
              <a:rPr lang="en-IN" sz="1200" i="1" dirty="0" err="1"/>
              <a:t>hibernate.connection.driver_class</a:t>
            </a:r>
            <a:r>
              <a:rPr lang="en-IN" sz="1200" i="1" dirty="0"/>
              <a:t>"&gt;</a:t>
            </a:r>
            <a:r>
              <a:rPr lang="en-IN" sz="1200" i="1" dirty="0" err="1"/>
              <a:t>com.mysql.jdbc.Driver</a:t>
            </a:r>
            <a:r>
              <a:rPr lang="en-IN" sz="1200" i="1" dirty="0"/>
              <a:t>&lt;/property&gt;</a:t>
            </a:r>
          </a:p>
          <a:p>
            <a:r>
              <a:rPr lang="en-IN" sz="1200" dirty="0"/>
              <a:t>   &lt;property name=</a:t>
            </a:r>
            <a:r>
              <a:rPr lang="en-IN" sz="1200" i="1" dirty="0"/>
              <a:t>"hibernate.connection.url"&gt;</a:t>
            </a:r>
            <a:r>
              <a:rPr lang="en-IN" sz="1200" i="1" dirty="0" err="1"/>
              <a:t>jdbc:mysql</a:t>
            </a:r>
            <a:r>
              <a:rPr lang="en-IN" sz="1200" i="1" dirty="0"/>
              <a:t>://</a:t>
            </a:r>
            <a:r>
              <a:rPr lang="en-IN" sz="1200" i="1" u="sng" dirty="0"/>
              <a:t>localhost/training&lt;/property&gt;</a:t>
            </a:r>
          </a:p>
          <a:p>
            <a:r>
              <a:rPr lang="en-IN" sz="1200" dirty="0"/>
              <a:t>   &lt;property name=</a:t>
            </a:r>
            <a:r>
              <a:rPr lang="en-IN" sz="1200" i="1" dirty="0"/>
              <a:t>"</a:t>
            </a:r>
            <a:r>
              <a:rPr lang="en-IN" sz="1200" i="1" dirty="0" err="1"/>
              <a:t>hibernate.connection.username</a:t>
            </a:r>
            <a:r>
              <a:rPr lang="en-IN" sz="1200" i="1" dirty="0"/>
              <a:t>"&gt;root&lt;/property&gt;</a:t>
            </a:r>
          </a:p>
          <a:p>
            <a:r>
              <a:rPr lang="en-IN" sz="1200" dirty="0"/>
              <a:t>   &lt;property name=</a:t>
            </a:r>
            <a:r>
              <a:rPr lang="en-IN" sz="1200" i="1" dirty="0"/>
              <a:t>"</a:t>
            </a:r>
            <a:r>
              <a:rPr lang="en-IN" sz="1200" i="1" dirty="0" err="1"/>
              <a:t>hibernate.connection.password</a:t>
            </a:r>
            <a:r>
              <a:rPr lang="en-IN" sz="1200" i="1" dirty="0"/>
              <a:t>"&gt;root&lt;/property&gt;</a:t>
            </a:r>
          </a:p>
          <a:p>
            <a:r>
              <a:rPr lang="en-IN" sz="1200" dirty="0"/>
              <a:t>   &lt;property name=</a:t>
            </a:r>
            <a:r>
              <a:rPr lang="en-IN" sz="1200" i="1" dirty="0"/>
              <a:t>"hibernate.hbm2ddl.auto"&gt;update&lt;/property&gt;</a:t>
            </a:r>
          </a:p>
          <a:p>
            <a:r>
              <a:rPr lang="en-IN" sz="1200" dirty="0"/>
              <a:t>   &lt;property name=</a:t>
            </a:r>
            <a:r>
              <a:rPr lang="en-IN" sz="1200" i="1" dirty="0"/>
              <a:t>"</a:t>
            </a:r>
            <a:r>
              <a:rPr lang="en-IN" sz="1200" i="1" dirty="0" err="1"/>
              <a:t>show_sql</a:t>
            </a:r>
            <a:r>
              <a:rPr lang="en-IN" sz="1200" i="1" dirty="0"/>
              <a:t>"&gt;false&lt;/property&gt;</a:t>
            </a:r>
          </a:p>
          <a:p>
            <a:r>
              <a:rPr lang="en-IN" sz="1200" dirty="0"/>
              <a:t>   &lt;property name=</a:t>
            </a:r>
            <a:r>
              <a:rPr lang="en-IN" sz="1200" i="1" dirty="0"/>
              <a:t>"</a:t>
            </a:r>
            <a:r>
              <a:rPr lang="en-IN" sz="1200" i="1" dirty="0" err="1"/>
              <a:t>hibernate.current_session_context_class</a:t>
            </a:r>
            <a:r>
              <a:rPr lang="en-IN" sz="1200" i="1" dirty="0"/>
              <a:t>"&gt;</a:t>
            </a:r>
            <a:r>
              <a:rPr lang="en-IN" sz="1200" i="1" dirty="0" err="1"/>
              <a:t>org.hibernate.context.internal.ThreadLocalSessionContext</a:t>
            </a:r>
            <a:r>
              <a:rPr lang="en-IN" sz="1200" i="1" dirty="0"/>
              <a:t>&lt;/property&gt;</a:t>
            </a:r>
          </a:p>
          <a:p>
            <a:r>
              <a:rPr lang="en-IN" sz="1200" dirty="0"/>
              <a:t>   </a:t>
            </a:r>
          </a:p>
          <a:p>
            <a:r>
              <a:rPr lang="en-IN" sz="1200" dirty="0"/>
              <a:t>   &lt;mapping class=</a:t>
            </a:r>
            <a:r>
              <a:rPr lang="en-IN" sz="1200" i="1" dirty="0"/>
              <a:t>"</a:t>
            </a:r>
            <a:r>
              <a:rPr lang="en-IN" sz="1200" i="1" dirty="0" err="1"/>
              <a:t>com.student.Student</a:t>
            </a:r>
            <a:r>
              <a:rPr lang="en-IN" sz="1200" i="1" dirty="0"/>
              <a:t>"/&gt;</a:t>
            </a:r>
          </a:p>
          <a:p>
            <a:r>
              <a:rPr lang="en-IN" sz="1200" dirty="0"/>
              <a:t>    &lt;mapping class=</a:t>
            </a:r>
            <a:r>
              <a:rPr lang="en-IN" sz="1200" i="1" dirty="0"/>
              <a:t>"</a:t>
            </a:r>
            <a:r>
              <a:rPr lang="en-IN" sz="1200" i="1" dirty="0" err="1"/>
              <a:t>com.student.Address</a:t>
            </a:r>
            <a:r>
              <a:rPr lang="en-IN" sz="1200" i="1" dirty="0"/>
              <a:t>"/&gt;</a:t>
            </a:r>
          </a:p>
          <a:p>
            <a:r>
              <a:rPr lang="en-IN" sz="1200" dirty="0"/>
              <a:t>   </a:t>
            </a:r>
          </a:p>
          <a:p>
            <a:r>
              <a:rPr lang="en-IN" sz="1200" dirty="0"/>
              <a:t>&lt;/session-factory&gt;</a:t>
            </a:r>
          </a:p>
          <a:p>
            <a:r>
              <a:rPr lang="en-IN" sz="1200" dirty="0"/>
              <a:t>&lt;/hibernate-configuration&gt;</a:t>
            </a:r>
          </a:p>
        </p:txBody>
      </p:sp>
      <p:sp>
        <p:nvSpPr>
          <p:cNvPr id="3" name="TextBox 2">
            <a:extLst>
              <a:ext uri="{FF2B5EF4-FFF2-40B4-BE49-F238E27FC236}">
                <a16:creationId xmlns:a16="http://schemas.microsoft.com/office/drawing/2014/main" id="{9CCFC1A9-9438-4BBC-92E4-18431E46AB78}"/>
              </a:ext>
            </a:extLst>
          </p:cNvPr>
          <p:cNvSpPr txBox="1"/>
          <p:nvPr/>
        </p:nvSpPr>
        <p:spPr>
          <a:xfrm>
            <a:off x="762000" y="1143000"/>
            <a:ext cx="8077200" cy="646331"/>
          </a:xfrm>
          <a:prstGeom prst="rect">
            <a:avLst/>
          </a:prstGeom>
          <a:noFill/>
        </p:spPr>
        <p:txBody>
          <a:bodyPr wrap="square" rtlCol="0">
            <a:spAutoFit/>
          </a:bodyPr>
          <a:lstStyle/>
          <a:p>
            <a:r>
              <a:rPr lang="en-IN" dirty="0"/>
              <a:t>Configuration file to be stored in resources folder for mapping student and address java files to tables</a:t>
            </a:r>
          </a:p>
        </p:txBody>
      </p:sp>
      <p:sp>
        <p:nvSpPr>
          <p:cNvPr id="5" name="Rectangle: Rounded Corners 4">
            <a:extLst>
              <a:ext uri="{FF2B5EF4-FFF2-40B4-BE49-F238E27FC236}">
                <a16:creationId xmlns:a16="http://schemas.microsoft.com/office/drawing/2014/main" id="{A9564D36-5ECC-4974-AEA0-161D25DFD8F0}"/>
              </a:ext>
            </a:extLst>
          </p:cNvPr>
          <p:cNvSpPr/>
          <p:nvPr/>
        </p:nvSpPr>
        <p:spPr>
          <a:xfrm>
            <a:off x="914400" y="4648200"/>
            <a:ext cx="2743200" cy="762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4932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6" name="Picture 5">
            <a:extLst>
              <a:ext uri="{FF2B5EF4-FFF2-40B4-BE49-F238E27FC236}">
                <a16:creationId xmlns:a16="http://schemas.microsoft.com/office/drawing/2014/main" id="{AF2FA7FE-63A9-4476-A33D-2577D1AE970F}"/>
              </a:ext>
            </a:extLst>
          </p:cNvPr>
          <p:cNvPicPr>
            <a:picLocks noChangeAspect="1"/>
          </p:cNvPicPr>
          <p:nvPr/>
        </p:nvPicPr>
        <p:blipFill rotWithShape="1">
          <a:blip r:embed="rId2"/>
          <a:srcRect l="18332" t="50000" r="2500" b="11463"/>
          <a:stretch/>
        </p:blipFill>
        <p:spPr>
          <a:xfrm>
            <a:off x="838200" y="2286000"/>
            <a:ext cx="7239000" cy="1981201"/>
          </a:xfrm>
          <a:prstGeom prst="rect">
            <a:avLst/>
          </a:prstGeom>
        </p:spPr>
      </p:pic>
      <p:sp>
        <p:nvSpPr>
          <p:cNvPr id="7" name="TextBox 6">
            <a:extLst>
              <a:ext uri="{FF2B5EF4-FFF2-40B4-BE49-F238E27FC236}">
                <a16:creationId xmlns:a16="http://schemas.microsoft.com/office/drawing/2014/main" id="{F18726C5-BE9D-4442-91F6-7147DEC3B3D2}"/>
              </a:ext>
            </a:extLst>
          </p:cNvPr>
          <p:cNvSpPr txBox="1"/>
          <p:nvPr/>
        </p:nvSpPr>
        <p:spPr>
          <a:xfrm>
            <a:off x="838200" y="1143000"/>
            <a:ext cx="6934200" cy="584775"/>
          </a:xfrm>
          <a:prstGeom prst="rect">
            <a:avLst/>
          </a:prstGeom>
          <a:noFill/>
        </p:spPr>
        <p:txBody>
          <a:bodyPr wrap="square" rtlCol="0">
            <a:spAutoFit/>
          </a:bodyPr>
          <a:lstStyle/>
          <a:p>
            <a:r>
              <a:rPr lang="en-IN" sz="1600" dirty="0"/>
              <a:t>After inserting values into Student and Address table the console will display following message</a:t>
            </a:r>
          </a:p>
        </p:txBody>
      </p:sp>
    </p:spTree>
    <p:extLst>
      <p:ext uri="{BB962C8B-B14F-4D97-AF65-F5344CB8AC3E}">
        <p14:creationId xmlns:p14="http://schemas.microsoft.com/office/powerpoint/2010/main" val="3379651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78543" y="917348"/>
            <a:ext cx="8229600" cy="57120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err="1"/>
              <a:t>MappedByProperty</a:t>
            </a:r>
            <a:r>
              <a:rPr lang="en-US" sz="2400" b="0" dirty="0"/>
              <a:t>:</a:t>
            </a:r>
          </a:p>
          <a:p>
            <a:pPr lvl="1"/>
            <a:r>
              <a:rPr lang="en-US" sz="2000" dirty="0" err="1"/>
              <a:t>MappedBy</a:t>
            </a:r>
            <a:r>
              <a:rPr lang="en-US" sz="2000" dirty="0"/>
              <a:t> gives signal in hibernate for relationship.</a:t>
            </a:r>
          </a:p>
          <a:p>
            <a:pPr lvl="1"/>
            <a:r>
              <a:rPr lang="en-US" sz="2000" dirty="0"/>
              <a:t>It is object of entity of same class created in another class.</a:t>
            </a:r>
          </a:p>
          <a:p>
            <a:pPr lvl="1"/>
            <a:r>
              <a:rPr lang="en-US" sz="2000" dirty="0"/>
              <a:t>In one to one Perform at any side of mapping but perform at only one side . It will remove the extra column of foreign key constraint on the table on which class it is applied.</a:t>
            </a:r>
          </a:p>
          <a:p>
            <a:pPr lvl="1"/>
            <a:r>
              <a:rPr lang="en-US" sz="2000" dirty="0"/>
              <a:t>For example :</a:t>
            </a:r>
          </a:p>
          <a:p>
            <a:pPr lvl="2"/>
            <a:r>
              <a:rPr lang="en-US" sz="1800" dirty="0"/>
              <a:t> If we mapped by property in Employee class on employee object, then foreign key from Employee table will be removed.</a:t>
            </a:r>
          </a:p>
          <a:p>
            <a:pPr lvl="2"/>
            <a:endParaRPr lang="en-US" sz="2200" dirty="0"/>
          </a:p>
          <a:p>
            <a:pPr lvl="1"/>
            <a:r>
              <a:rPr lang="en-US" sz="2000" dirty="0"/>
              <a:t>You started with </a:t>
            </a:r>
            <a:r>
              <a:rPr lang="en-US" sz="2000" dirty="0" err="1"/>
              <a:t>ManyToOne</a:t>
            </a:r>
            <a:r>
              <a:rPr lang="en-US" sz="2000" dirty="0"/>
              <a:t> mapping , then you put </a:t>
            </a:r>
            <a:r>
              <a:rPr lang="en-US" sz="2000" dirty="0" err="1"/>
              <a:t>OneToMany</a:t>
            </a:r>
            <a:r>
              <a:rPr lang="en-US" sz="2000" dirty="0"/>
              <a:t> mapping as well for </a:t>
            </a:r>
            <a:r>
              <a:rPr lang="en-US" sz="2000" dirty="0" err="1"/>
              <a:t>BiDirectional</a:t>
            </a:r>
            <a:r>
              <a:rPr lang="en-US" sz="2000" dirty="0"/>
              <a:t> way.</a:t>
            </a:r>
          </a:p>
          <a:p>
            <a:pPr lvl="1"/>
            <a:r>
              <a:rPr lang="en-US" sz="2000" dirty="0"/>
              <a:t> Then at </a:t>
            </a:r>
            <a:r>
              <a:rPr lang="en-US" sz="2000" dirty="0" err="1"/>
              <a:t>OneToMany</a:t>
            </a:r>
            <a:r>
              <a:rPr lang="en-US" sz="2000" dirty="0"/>
              <a:t> , you must mention "</a:t>
            </a:r>
            <a:r>
              <a:rPr lang="en-US" sz="2000" dirty="0" err="1"/>
              <a:t>mappedBy</a:t>
            </a:r>
            <a:r>
              <a:rPr lang="en-US" sz="2000" dirty="0"/>
              <a:t>" (mapping is done by and in child table/class)</a:t>
            </a:r>
          </a:p>
        </p:txBody>
      </p:sp>
      <p:sp>
        <p:nvSpPr>
          <p:cNvPr id="3" name="Title 2"/>
          <p:cNvSpPr>
            <a:spLocks noGrp="1"/>
          </p:cNvSpPr>
          <p:nvPr>
            <p:ph type="title"/>
          </p:nvPr>
        </p:nvSpPr>
        <p:spPr/>
        <p:txBody>
          <a:bodyPr>
            <a:normAutofit fontScale="90000"/>
          </a:bodyPr>
          <a:lstStyle/>
          <a:p>
            <a:br>
              <a:rPr lang="en-US" b="0" dirty="0"/>
            </a:br>
            <a:r>
              <a:rPr lang="en-US" dirty="0" err="1"/>
              <a:t>MappedByProperty</a:t>
            </a:r>
            <a:r>
              <a:rPr lang="en-US" dirty="0"/>
              <a:t>:</a:t>
            </a:r>
            <a:br>
              <a:rPr lang="en-US" dirty="0"/>
            </a:br>
            <a:endParaRPr lang="en-US" dirty="0"/>
          </a:p>
        </p:txBody>
      </p:sp>
    </p:spTree>
    <p:extLst>
      <p:ext uri="{BB962C8B-B14F-4D97-AF65-F5344CB8AC3E}">
        <p14:creationId xmlns:p14="http://schemas.microsoft.com/office/powerpoint/2010/main" val="3169326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Mapping Duration 10min</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1:</a:t>
            </a:r>
          </a:p>
          <a:p>
            <a:pPr lvl="1"/>
            <a:r>
              <a:rPr lang="en-US" sz="2200" dirty="0"/>
              <a:t>Create Project With Suitable Name</a:t>
            </a:r>
          </a:p>
        </p:txBody>
      </p:sp>
      <p:pic>
        <p:nvPicPr>
          <p:cNvPr id="3" name="Picture 2">
            <a:extLst>
              <a:ext uri="{FF2B5EF4-FFF2-40B4-BE49-F238E27FC236}">
                <a16:creationId xmlns:a16="http://schemas.microsoft.com/office/drawing/2014/main" id="{EE214350-82E7-477A-9D30-5A184ABC9928}"/>
              </a:ext>
            </a:extLst>
          </p:cNvPr>
          <p:cNvPicPr>
            <a:picLocks noChangeAspect="1"/>
          </p:cNvPicPr>
          <p:nvPr/>
        </p:nvPicPr>
        <p:blipFill rotWithShape="1">
          <a:blip r:embed="rId2"/>
          <a:srcRect t="39624" r="85001"/>
          <a:stretch/>
        </p:blipFill>
        <p:spPr>
          <a:xfrm>
            <a:off x="2362200" y="2286000"/>
            <a:ext cx="2286000" cy="3103895"/>
          </a:xfrm>
          <a:prstGeom prst="rect">
            <a:avLst/>
          </a:prstGeom>
        </p:spPr>
      </p:pic>
    </p:spTree>
    <p:extLst>
      <p:ext uri="{BB962C8B-B14F-4D97-AF65-F5344CB8AC3E}">
        <p14:creationId xmlns:p14="http://schemas.microsoft.com/office/powerpoint/2010/main" val="661904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2:</a:t>
            </a:r>
          </a:p>
          <a:p>
            <a:pPr lvl="1"/>
            <a:r>
              <a:rPr lang="en-US" sz="2200" dirty="0"/>
              <a:t>Add Dependency in POM.XML file</a:t>
            </a:r>
          </a:p>
        </p:txBody>
      </p:sp>
      <p:sp>
        <p:nvSpPr>
          <p:cNvPr id="3" name="Rectangle 2">
            <a:extLst>
              <a:ext uri="{FF2B5EF4-FFF2-40B4-BE49-F238E27FC236}">
                <a16:creationId xmlns:a16="http://schemas.microsoft.com/office/drawing/2014/main" id="{E1069188-9BBE-4099-8596-163DADC56F50}"/>
              </a:ext>
            </a:extLst>
          </p:cNvPr>
          <p:cNvSpPr/>
          <p:nvPr/>
        </p:nvSpPr>
        <p:spPr>
          <a:xfrm>
            <a:off x="152400" y="1787409"/>
            <a:ext cx="4793343" cy="4339650"/>
          </a:xfrm>
          <a:prstGeom prst="rect">
            <a:avLst/>
          </a:prstGeom>
        </p:spPr>
        <p:txBody>
          <a:bodyPr wrap="square">
            <a:spAutoFit/>
          </a:bodyPr>
          <a:lstStyle/>
          <a:p>
            <a:r>
              <a:rPr lang="en-IN" sz="1200" dirty="0"/>
              <a:t>&lt;dependencies&gt;</a:t>
            </a:r>
          </a:p>
          <a:p>
            <a:r>
              <a:rPr lang="en-IN" sz="1200" dirty="0"/>
              <a:t>        &lt;!-- https://mvnrepository.com/artifact/org.eclipse.persistence/eclipselink --&gt;</a:t>
            </a:r>
          </a:p>
          <a:p>
            <a:r>
              <a:rPr lang="en-IN" sz="1200" dirty="0"/>
              <a:t>        &lt;dependency&gt;</a:t>
            </a:r>
          </a:p>
          <a:p>
            <a:r>
              <a:rPr lang="en-IN" sz="1200" dirty="0"/>
              <a:t>            &lt;</a:t>
            </a:r>
            <a:r>
              <a:rPr lang="en-IN" sz="1200" dirty="0" err="1"/>
              <a:t>groupId</a:t>
            </a:r>
            <a:r>
              <a:rPr lang="en-IN" sz="1200" dirty="0"/>
              <a:t>&gt;</a:t>
            </a:r>
            <a:r>
              <a:rPr lang="en-IN" sz="1200" dirty="0" err="1"/>
              <a:t>org.eclipse.persistence</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eclipselink</a:t>
            </a:r>
            <a:r>
              <a:rPr lang="en-IN" sz="1200" dirty="0"/>
              <a:t>&lt;/</a:t>
            </a:r>
            <a:r>
              <a:rPr lang="en-IN" sz="1200" dirty="0" err="1"/>
              <a:t>artifactId</a:t>
            </a:r>
            <a:r>
              <a:rPr lang="en-IN" sz="1200" dirty="0"/>
              <a:t>&gt;</a:t>
            </a:r>
          </a:p>
          <a:p>
            <a:r>
              <a:rPr lang="en-IN" sz="1200" dirty="0"/>
              <a:t>            &lt;version&gt;2.5.2&lt;/version&gt;</a:t>
            </a:r>
          </a:p>
          <a:p>
            <a:r>
              <a:rPr lang="en-IN" sz="1200" dirty="0"/>
              <a:t>        &lt;/dependency&gt;</a:t>
            </a:r>
          </a:p>
          <a:p>
            <a:r>
              <a:rPr lang="en-IN" sz="1200" dirty="0"/>
              <a:t>        &lt;dependency&gt;</a:t>
            </a:r>
          </a:p>
          <a:p>
            <a:r>
              <a:rPr lang="en-IN" sz="1200" dirty="0"/>
              <a:t>            &lt;</a:t>
            </a:r>
            <a:r>
              <a:rPr lang="en-IN" sz="1200" dirty="0" err="1"/>
              <a:t>groupId</a:t>
            </a:r>
            <a:r>
              <a:rPr lang="en-IN" sz="1200" dirty="0"/>
              <a:t>&gt;</a:t>
            </a:r>
            <a:r>
              <a:rPr lang="en-IN" sz="1200" dirty="0" err="1"/>
              <a:t>org.eclipse.persistence</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javax.persistence</a:t>
            </a:r>
            <a:r>
              <a:rPr lang="en-IN" sz="1200" dirty="0"/>
              <a:t>&lt;/</a:t>
            </a:r>
            <a:r>
              <a:rPr lang="en-IN" sz="1200" dirty="0" err="1"/>
              <a:t>artifactId</a:t>
            </a:r>
            <a:r>
              <a:rPr lang="en-IN" sz="1200" dirty="0"/>
              <a:t>&gt;</a:t>
            </a:r>
          </a:p>
          <a:p>
            <a:r>
              <a:rPr lang="en-IN" sz="1200" dirty="0"/>
              <a:t>            &lt;version&gt;2.0.0&lt;/version&gt;</a:t>
            </a:r>
          </a:p>
          <a:p>
            <a:r>
              <a:rPr lang="en-IN" sz="1200" dirty="0"/>
              <a:t>        &lt;/dependency&gt;</a:t>
            </a:r>
          </a:p>
          <a:p>
            <a:r>
              <a:rPr lang="en-IN" sz="1200" dirty="0"/>
              <a:t>        &lt;!-- https://mvnrepository.com/artifact/mysql/mysql-connector-java --&gt;</a:t>
            </a:r>
          </a:p>
          <a:p>
            <a:r>
              <a:rPr lang="en-IN" sz="1200" dirty="0"/>
              <a:t>        &lt;dependency&gt;</a:t>
            </a:r>
          </a:p>
          <a:p>
            <a:r>
              <a:rPr lang="en-IN" sz="1200" dirty="0"/>
              <a:t>            &lt;</a:t>
            </a:r>
            <a:r>
              <a:rPr lang="en-IN" sz="1200" dirty="0" err="1"/>
              <a:t>groupId</a:t>
            </a:r>
            <a:r>
              <a:rPr lang="en-IN" sz="1200" dirty="0"/>
              <a:t>&gt;</a:t>
            </a:r>
            <a:r>
              <a:rPr lang="en-IN" sz="1200" dirty="0" err="1"/>
              <a:t>mysql</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mysql</a:t>
            </a:r>
            <a:r>
              <a:rPr lang="en-IN" sz="1200" dirty="0"/>
              <a:t>-connector-java&lt;/</a:t>
            </a:r>
            <a:r>
              <a:rPr lang="en-IN" sz="1200" dirty="0" err="1"/>
              <a:t>artifactId</a:t>
            </a:r>
            <a:r>
              <a:rPr lang="en-IN" sz="1200" dirty="0"/>
              <a:t>&gt;</a:t>
            </a:r>
          </a:p>
          <a:p>
            <a:r>
              <a:rPr lang="en-IN" sz="1200" dirty="0"/>
              <a:t>            &lt;version&gt;5.1.40&lt;/version&gt;</a:t>
            </a:r>
          </a:p>
          <a:p>
            <a:r>
              <a:rPr lang="en-IN" sz="1200" dirty="0"/>
              <a:t>        &lt;/dependency&gt;</a:t>
            </a:r>
          </a:p>
          <a:p>
            <a:r>
              <a:rPr lang="en-IN" sz="1200" dirty="0"/>
              <a:t>        &lt;!-- https://mvnrepository.com/artifact/org.hibernate/hibernate-core --&gt;</a:t>
            </a:r>
          </a:p>
          <a:p>
            <a:r>
              <a:rPr lang="en-IN" sz="1200" dirty="0"/>
              <a:t>   </a:t>
            </a:r>
          </a:p>
        </p:txBody>
      </p:sp>
      <p:sp>
        <p:nvSpPr>
          <p:cNvPr id="6" name="Rectangle 5">
            <a:extLst>
              <a:ext uri="{FF2B5EF4-FFF2-40B4-BE49-F238E27FC236}">
                <a16:creationId xmlns:a16="http://schemas.microsoft.com/office/drawing/2014/main" id="{5D2BFA89-37EE-48FA-B020-137892387CEE}"/>
              </a:ext>
            </a:extLst>
          </p:cNvPr>
          <p:cNvSpPr/>
          <p:nvPr/>
        </p:nvSpPr>
        <p:spPr>
          <a:xfrm>
            <a:off x="5268601" y="2194093"/>
            <a:ext cx="3726543" cy="2862322"/>
          </a:xfrm>
          <a:prstGeom prst="rect">
            <a:avLst/>
          </a:prstGeom>
        </p:spPr>
        <p:txBody>
          <a:bodyPr wrap="square">
            <a:spAutoFit/>
          </a:bodyPr>
          <a:lstStyle/>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&gt;hibernate-core&lt;/</a:t>
            </a:r>
            <a:r>
              <a:rPr lang="en-IN" sz="1200" dirty="0" err="1"/>
              <a:t>artifactId</a:t>
            </a:r>
            <a:r>
              <a:rPr lang="en-IN" sz="1200" dirty="0"/>
              <a:t>&gt;</a:t>
            </a:r>
          </a:p>
          <a:p>
            <a:r>
              <a:rPr lang="en-IN" sz="1200" dirty="0"/>
              <a:t>            &lt;version&gt;5.2.11.Final&lt;/version&gt;</a:t>
            </a:r>
          </a:p>
          <a:p>
            <a:r>
              <a:rPr lang="en-IN" sz="1200" dirty="0"/>
              <a:t>        &lt;/dependency&gt;</a:t>
            </a:r>
          </a:p>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a:t>
            </a:r>
            <a:r>
              <a:rPr lang="en-IN" sz="1200" dirty="0" err="1"/>
              <a:t>entitymanager</a:t>
            </a:r>
            <a:r>
              <a:rPr lang="en-IN" sz="1200" dirty="0"/>
              <a:t>&lt;/</a:t>
            </a:r>
            <a:r>
              <a:rPr lang="en-IN" sz="1200" dirty="0" err="1"/>
              <a:t>artifactId</a:t>
            </a:r>
            <a:r>
              <a:rPr lang="en-IN" sz="1200" dirty="0"/>
              <a:t>&gt;</a:t>
            </a:r>
          </a:p>
          <a:p>
            <a:r>
              <a:rPr lang="en-IN" sz="1200" dirty="0"/>
              <a:t>            &lt;version&gt;5.2.11.Final&lt;/version&gt;</a:t>
            </a:r>
          </a:p>
          <a:p>
            <a:r>
              <a:rPr lang="en-IN" sz="1200" dirty="0"/>
              <a:t>        &lt;/dependency&gt;</a:t>
            </a:r>
          </a:p>
          <a:p>
            <a:r>
              <a:rPr lang="en-IN" sz="1200" dirty="0"/>
              <a:t>    &lt;/dependencies&gt;</a:t>
            </a:r>
          </a:p>
          <a:p>
            <a:r>
              <a:rPr lang="en-IN" sz="1200" dirty="0"/>
              <a:t>    &lt;build&gt;</a:t>
            </a:r>
          </a:p>
          <a:p>
            <a:r>
              <a:rPr lang="en-IN" sz="1200" dirty="0"/>
              <a:t>        &lt;</a:t>
            </a:r>
            <a:r>
              <a:rPr lang="en-IN" sz="1200" dirty="0" err="1"/>
              <a:t>finalName</a:t>
            </a:r>
            <a:r>
              <a:rPr lang="en-IN" sz="1200" dirty="0"/>
              <a:t>&gt;${</a:t>
            </a:r>
            <a:r>
              <a:rPr lang="en-IN" sz="1200" dirty="0" err="1"/>
              <a:t>project.artifactId</a:t>
            </a:r>
            <a:r>
              <a:rPr lang="en-IN" sz="1200" dirty="0"/>
              <a:t>}&lt;/</a:t>
            </a:r>
            <a:r>
              <a:rPr lang="en-IN" sz="1200" dirty="0" err="1"/>
              <a:t>finalName</a:t>
            </a:r>
            <a:r>
              <a:rPr lang="en-IN" sz="1200" dirty="0"/>
              <a:t>&gt;</a:t>
            </a:r>
          </a:p>
          <a:p>
            <a:r>
              <a:rPr lang="en-IN" sz="1200" dirty="0"/>
              <a:t>    &lt;/build&gt;</a:t>
            </a:r>
          </a:p>
          <a:p>
            <a:r>
              <a:rPr lang="en-IN" sz="1200" dirty="0"/>
              <a:t>&lt;/project&gt;</a:t>
            </a:r>
          </a:p>
        </p:txBody>
      </p:sp>
    </p:spTree>
    <p:extLst>
      <p:ext uri="{BB962C8B-B14F-4D97-AF65-F5344CB8AC3E}">
        <p14:creationId xmlns:p14="http://schemas.microsoft.com/office/powerpoint/2010/main" val="24332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62FFDA88-03F9-4562-8897-9EC3F2AC252A}"/>
              </a:ext>
            </a:extLst>
          </p:cNvPr>
          <p:cNvSpPr/>
          <p:nvPr/>
        </p:nvSpPr>
        <p:spPr>
          <a:xfrm>
            <a:off x="381000" y="1295400"/>
            <a:ext cx="8153400" cy="5047536"/>
          </a:xfrm>
          <a:prstGeom prst="rect">
            <a:avLst/>
          </a:prstGeom>
        </p:spPr>
        <p:txBody>
          <a:bodyPr wrap="square">
            <a:spAutoFit/>
          </a:bodyPr>
          <a:lstStyle/>
          <a:p>
            <a:r>
              <a:rPr lang="en-IN" sz="1400" b="1" dirty="0">
                <a:latin typeface="Consolas" panose="020B0609020204030204" pitchFamily="49" charset="0"/>
              </a:rPr>
              <a:t>Adding dependency to project in Pom.xml</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 </a:t>
            </a:r>
            <a:r>
              <a:rPr lang="en-IN" sz="1400" dirty="0" err="1">
                <a:solidFill>
                  <a:srgbClr val="7F007F"/>
                </a:solidFill>
                <a:latin typeface="Consolas" panose="020B0609020204030204" pitchFamily="49" charset="0"/>
              </a:rPr>
              <a:t>xmlns</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a:t>
            </a:r>
            <a:r>
              <a:rPr lang="en-IN" sz="1400" i="1" dirty="0" err="1">
                <a:solidFill>
                  <a:srgbClr val="7F007F"/>
                </a:solidFill>
                <a:latin typeface="Consolas" panose="020B0609020204030204" pitchFamily="49" charset="0"/>
              </a:rPr>
              <a:t>xmlns:xsi</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"http://www.w3.org/2001/XMLSchema-instance" </a:t>
            </a:r>
            <a:r>
              <a:rPr lang="en-IN" sz="1400" i="1" dirty="0" err="1">
                <a:solidFill>
                  <a:srgbClr val="7F007F"/>
                </a:solidFill>
                <a:latin typeface="Consolas" panose="020B0609020204030204" pitchFamily="49" charset="0"/>
              </a:rPr>
              <a:t>xsi:schemaLocation</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http://maven.apache.org/xsd/maven-4.0.0.xsd"</a:t>
            </a:r>
            <a:r>
              <a:rPr lang="en-IN" sz="1400" i="1"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4.0.0</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test.persistency</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hobernate</a:t>
            </a:r>
            <a:r>
              <a:rPr lang="en-IN" sz="1400" dirty="0">
                <a:solidFill>
                  <a:srgbClr val="000000"/>
                </a:solidFill>
                <a:latin typeface="Consolas" panose="020B0609020204030204" pitchFamily="49" charset="0"/>
              </a:rPr>
              <a:t>-persistency</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0.0.1-SNAPSHOT</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0000"/>
                </a:solidFill>
                <a:latin typeface="Consolas" panose="020B0609020204030204" pitchFamily="49" charset="0"/>
              </a:rPr>
              <a:t>-connector-java</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6.0.5</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3F5FBF"/>
                </a:solidFill>
                <a:latin typeface="Consolas" panose="020B0609020204030204" pitchFamily="49" charset="0"/>
              </a:rPr>
              <a:t>&lt;!-- </a:t>
            </a:r>
            <a:r>
              <a:rPr lang="en-IN" sz="1400" u="sng" dirty="0">
                <a:solidFill>
                  <a:srgbClr val="3F5FBF"/>
                </a:solidFill>
                <a:latin typeface="Consolas" panose="020B0609020204030204" pitchFamily="49" charset="0"/>
              </a:rPr>
              <a:t>Hibernate 5.2.6 Final --&gt;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org.hibernate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hibernate-core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5.2.6.Final</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a:t>
            </a:r>
            <a:r>
              <a:rPr lang="en-IN" sz="1400" dirty="0">
                <a:solidFill>
                  <a:srgbClr val="008080"/>
                </a:solidFill>
                <a:latin typeface="Consolas" panose="020B0609020204030204" pitchFamily="49" charset="0"/>
              </a:rPr>
              <a:t>&gt;</a:t>
            </a:r>
            <a:endParaRPr lang="en-IN" sz="1400" dirty="0"/>
          </a:p>
        </p:txBody>
      </p:sp>
    </p:spTree>
    <p:extLst>
      <p:ext uri="{BB962C8B-B14F-4D97-AF65-F5344CB8AC3E}">
        <p14:creationId xmlns:p14="http://schemas.microsoft.com/office/powerpoint/2010/main" val="3985746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00" t="1880" r="16000"/>
          <a:stretch/>
        </p:blipFill>
        <p:spPr>
          <a:xfrm>
            <a:off x="1945758" y="1964017"/>
            <a:ext cx="5181600" cy="3976635"/>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3:</a:t>
            </a:r>
          </a:p>
          <a:p>
            <a:pPr lvl="1"/>
            <a:r>
              <a:rPr lang="en-US" sz="2200" dirty="0"/>
              <a:t>Add User Library from build path</a:t>
            </a:r>
          </a:p>
        </p:txBody>
      </p:sp>
    </p:spTree>
    <p:extLst>
      <p:ext uri="{BB962C8B-B14F-4D97-AF65-F5344CB8AC3E}">
        <p14:creationId xmlns:p14="http://schemas.microsoft.com/office/powerpoint/2010/main" val="1713193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4:</a:t>
            </a:r>
          </a:p>
          <a:p>
            <a:pPr lvl="1"/>
            <a:r>
              <a:rPr lang="en-US" sz="2200" dirty="0"/>
              <a:t>Create </a:t>
            </a:r>
            <a:r>
              <a:rPr lang="en-US" sz="2200" dirty="0" err="1"/>
              <a:t>Database,tables</a:t>
            </a:r>
            <a:r>
              <a:rPr lang="en-US" sz="2200" dirty="0"/>
              <a:t> in MySQL</a:t>
            </a:r>
          </a:p>
        </p:txBody>
      </p:sp>
      <p:sp>
        <p:nvSpPr>
          <p:cNvPr id="3" name="Rectangle 2">
            <a:extLst>
              <a:ext uri="{FF2B5EF4-FFF2-40B4-BE49-F238E27FC236}">
                <a16:creationId xmlns:a16="http://schemas.microsoft.com/office/drawing/2014/main" id="{B75AF2AD-F931-47DA-9AF3-1078FE06DB5D}"/>
              </a:ext>
            </a:extLst>
          </p:cNvPr>
          <p:cNvSpPr/>
          <p:nvPr/>
        </p:nvSpPr>
        <p:spPr>
          <a:xfrm>
            <a:off x="1295400" y="1810464"/>
            <a:ext cx="5573233" cy="4616648"/>
          </a:xfrm>
          <a:prstGeom prst="rect">
            <a:avLst/>
          </a:prstGeom>
        </p:spPr>
        <p:txBody>
          <a:bodyPr wrap="square">
            <a:spAutoFit/>
          </a:bodyPr>
          <a:lstStyle/>
          <a:p>
            <a:r>
              <a:rPr lang="en-IN" sz="1400" dirty="0"/>
              <a:t>DROP DATABASE IF EXISTS mapping;</a:t>
            </a:r>
          </a:p>
          <a:p>
            <a:r>
              <a:rPr lang="en-IN" sz="1400" dirty="0"/>
              <a:t>   </a:t>
            </a:r>
          </a:p>
          <a:p>
            <a:r>
              <a:rPr lang="en-IN" sz="1400" dirty="0"/>
              <a:t>CREATE DATABASE IF NOT EXISTS mapping;</a:t>
            </a:r>
          </a:p>
          <a:p>
            <a:r>
              <a:rPr lang="en-IN" sz="1400" dirty="0"/>
              <a:t> USE mapping;</a:t>
            </a:r>
          </a:p>
          <a:p>
            <a:r>
              <a:rPr lang="en-IN" sz="1400" dirty="0"/>
              <a:t> CREATE TABLE EMPLOYEE_TABLE(</a:t>
            </a:r>
          </a:p>
          <a:p>
            <a:r>
              <a:rPr lang="en-IN" sz="1400" dirty="0"/>
              <a:t>  EMP_ID INT NOT NULL </a:t>
            </a:r>
            <a:r>
              <a:rPr lang="en-IN" sz="1400" dirty="0" err="1"/>
              <a:t>auto_increment</a:t>
            </a:r>
            <a:r>
              <a:rPr lang="en-IN" sz="1400" dirty="0"/>
              <a:t>, </a:t>
            </a:r>
          </a:p>
          <a:p>
            <a:r>
              <a:rPr lang="en-IN" sz="1400" dirty="0"/>
              <a:t>  EMP_NAME VARCHAR(50) NOT NULL, </a:t>
            </a:r>
          </a:p>
          <a:p>
            <a:r>
              <a:rPr lang="en-IN" sz="1400" dirty="0"/>
              <a:t>  PASSPORT_NUMBER INT NOT NULL, </a:t>
            </a:r>
          </a:p>
          <a:p>
            <a:r>
              <a:rPr lang="en-IN" sz="1400" dirty="0"/>
              <a:t>  PRIMARY KEY (EMP_ID)</a:t>
            </a:r>
          </a:p>
          <a:p>
            <a:r>
              <a:rPr lang="en-IN" sz="1400" dirty="0"/>
              <a:t>);</a:t>
            </a:r>
          </a:p>
          <a:p>
            <a:r>
              <a:rPr lang="en-IN" sz="1400" dirty="0"/>
              <a:t> </a:t>
            </a:r>
          </a:p>
          <a:p>
            <a:r>
              <a:rPr lang="en-IN" sz="1400" dirty="0"/>
              <a:t>CREATE TABLE PASSPORT_TABLE(</a:t>
            </a:r>
          </a:p>
          <a:p>
            <a:r>
              <a:rPr lang="en-IN" sz="1400" dirty="0"/>
              <a:t>  PASSPORT_NUMBER INT NOT NULL </a:t>
            </a:r>
            <a:r>
              <a:rPr lang="en-IN" sz="1400" dirty="0" err="1"/>
              <a:t>auto_increment</a:t>
            </a:r>
            <a:r>
              <a:rPr lang="en-IN" sz="1400" dirty="0"/>
              <a:t>, </a:t>
            </a:r>
          </a:p>
          <a:p>
            <a:r>
              <a:rPr lang="en-IN" sz="1400" dirty="0"/>
              <a:t>  ADDRESS_LINE1 VARCHAR(100) NOT NULL, </a:t>
            </a:r>
          </a:p>
          <a:p>
            <a:r>
              <a:rPr lang="en-IN" sz="1400" dirty="0"/>
              <a:t>  ADDRESS_LINE2 VARCHAR(100) NOT NULL, </a:t>
            </a:r>
          </a:p>
          <a:p>
            <a:r>
              <a:rPr lang="en-IN" sz="1400" dirty="0"/>
              <a:t>  STATE_NAME VARCHAR(50) NOT NULL, </a:t>
            </a:r>
          </a:p>
          <a:p>
            <a:r>
              <a:rPr lang="en-IN" sz="1400" dirty="0"/>
              <a:t>  COUNTRY_NAME VARCHAR(50) NOT NULL, </a:t>
            </a:r>
          </a:p>
          <a:p>
            <a:r>
              <a:rPr lang="en-IN" sz="1400" dirty="0"/>
              <a:t>  PRIMARY KEY (PASSPORT_NUMBER)</a:t>
            </a:r>
          </a:p>
          <a:p>
            <a:r>
              <a:rPr lang="en-IN" sz="1400" dirty="0"/>
              <a:t>);</a:t>
            </a:r>
          </a:p>
          <a:p>
            <a:r>
              <a:rPr lang="en-IN" sz="1400" dirty="0"/>
              <a:t> </a:t>
            </a:r>
          </a:p>
          <a:p>
            <a:endParaRPr lang="en-IN" sz="1400" dirty="0"/>
          </a:p>
        </p:txBody>
      </p:sp>
    </p:spTree>
    <p:extLst>
      <p:ext uri="{BB962C8B-B14F-4D97-AF65-F5344CB8AC3E}">
        <p14:creationId xmlns:p14="http://schemas.microsoft.com/office/powerpoint/2010/main" val="2628025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304801" y="990600"/>
            <a:ext cx="3962400" cy="4191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0" dirty="0"/>
              <a:t>Package </a:t>
            </a:r>
            <a:r>
              <a:rPr lang="en-US" sz="1000" b="0" dirty="0" err="1"/>
              <a:t>test.model</a:t>
            </a:r>
            <a:r>
              <a:rPr lang="en-US" sz="1000" b="0" dirty="0"/>
              <a:t>;</a:t>
            </a:r>
          </a:p>
          <a:p>
            <a:pPr marL="0" indent="0">
              <a:buNone/>
            </a:pPr>
            <a:r>
              <a:rPr lang="en-US" sz="1000" b="0" dirty="0"/>
              <a:t>import </a:t>
            </a:r>
            <a:r>
              <a:rPr lang="en-US" sz="1000" b="0" dirty="0" err="1"/>
              <a:t>java.io.Serializable</a:t>
            </a:r>
            <a:r>
              <a:rPr lang="en-US" sz="1000" b="0" dirty="0"/>
              <a:t>;</a:t>
            </a:r>
          </a:p>
          <a:p>
            <a:pPr marL="0" indent="0">
              <a:buNone/>
            </a:pPr>
            <a:r>
              <a:rPr lang="en-US" sz="1000" b="0" dirty="0"/>
              <a:t> import </a:t>
            </a:r>
            <a:r>
              <a:rPr lang="en-US" sz="1000" b="0" dirty="0" err="1"/>
              <a:t>javax.persistence.CascadeType</a:t>
            </a:r>
            <a:r>
              <a:rPr lang="en-US" sz="1000" b="0" dirty="0"/>
              <a:t>;</a:t>
            </a:r>
          </a:p>
          <a:p>
            <a:pPr marL="0" indent="0">
              <a:buNone/>
            </a:pPr>
            <a:r>
              <a:rPr lang="en-US" sz="1000" b="0" dirty="0"/>
              <a:t>import </a:t>
            </a:r>
            <a:r>
              <a:rPr lang="en-US" sz="1000" b="0" dirty="0" err="1"/>
              <a:t>javax.persistence.Column</a:t>
            </a:r>
            <a:r>
              <a:rPr lang="en-US" sz="1000" b="0" dirty="0"/>
              <a:t>;</a:t>
            </a:r>
          </a:p>
          <a:p>
            <a:pPr marL="0" indent="0">
              <a:buNone/>
            </a:pPr>
            <a:r>
              <a:rPr lang="en-US" sz="1000" b="0" dirty="0"/>
              <a:t>import </a:t>
            </a:r>
            <a:r>
              <a:rPr lang="en-US" sz="1000" b="0" dirty="0" err="1"/>
              <a:t>javax.persistence.Entity</a:t>
            </a:r>
            <a:r>
              <a:rPr lang="en-US" sz="1000" b="0" dirty="0"/>
              <a:t>;</a:t>
            </a:r>
          </a:p>
          <a:p>
            <a:pPr marL="0" indent="0">
              <a:buNone/>
            </a:pPr>
            <a:r>
              <a:rPr lang="en-US" sz="1000" b="0" dirty="0"/>
              <a:t>import </a:t>
            </a:r>
            <a:r>
              <a:rPr lang="en-US" sz="1000" b="0" dirty="0" err="1"/>
              <a:t>javax.persistence.FetchType</a:t>
            </a:r>
            <a:r>
              <a:rPr lang="en-US" sz="1000" b="0" dirty="0"/>
              <a:t>;</a:t>
            </a:r>
          </a:p>
          <a:p>
            <a:pPr marL="0" indent="0">
              <a:buNone/>
            </a:pPr>
            <a:r>
              <a:rPr lang="en-US" sz="1000" b="0" dirty="0"/>
              <a:t>import </a:t>
            </a:r>
            <a:r>
              <a:rPr lang="en-US" sz="1000" b="0" dirty="0" err="1"/>
              <a:t>javax.persistence.GeneratedValue</a:t>
            </a:r>
            <a:r>
              <a:rPr lang="en-US" sz="1000" b="0" dirty="0"/>
              <a:t>;</a:t>
            </a:r>
          </a:p>
          <a:p>
            <a:pPr marL="0" indent="0">
              <a:buNone/>
            </a:pPr>
            <a:r>
              <a:rPr lang="en-US" sz="1000" b="0" dirty="0"/>
              <a:t>import </a:t>
            </a:r>
            <a:r>
              <a:rPr lang="en-US" sz="1000" b="0" dirty="0" err="1"/>
              <a:t>javax.persistence.GenerationType</a:t>
            </a:r>
            <a:r>
              <a:rPr lang="en-US" sz="1000" b="0" dirty="0"/>
              <a:t>;</a:t>
            </a:r>
          </a:p>
          <a:p>
            <a:pPr marL="0" indent="0">
              <a:buNone/>
            </a:pPr>
            <a:r>
              <a:rPr lang="en-US" sz="1000" b="0" dirty="0"/>
              <a:t>import </a:t>
            </a:r>
            <a:r>
              <a:rPr lang="en-US" sz="1000" b="0" dirty="0" err="1"/>
              <a:t>javax.persistence.Id</a:t>
            </a:r>
            <a:r>
              <a:rPr lang="en-US" sz="1000" b="0" dirty="0"/>
              <a:t>;</a:t>
            </a:r>
          </a:p>
          <a:p>
            <a:pPr marL="0" indent="0">
              <a:buNone/>
            </a:pPr>
            <a:r>
              <a:rPr lang="en-US" sz="1000" b="0" dirty="0"/>
              <a:t>import </a:t>
            </a:r>
            <a:r>
              <a:rPr lang="en-US" sz="1000" b="0" dirty="0" err="1"/>
              <a:t>javax.persistence.JoinColumn</a:t>
            </a:r>
            <a:r>
              <a:rPr lang="en-US" sz="1000" b="0" dirty="0"/>
              <a:t>;</a:t>
            </a:r>
          </a:p>
          <a:p>
            <a:pPr marL="0" indent="0">
              <a:buNone/>
            </a:pPr>
            <a:r>
              <a:rPr lang="en-US" sz="1000" b="0" dirty="0"/>
              <a:t>import </a:t>
            </a:r>
            <a:r>
              <a:rPr lang="en-US" sz="1000" b="0" dirty="0" err="1"/>
              <a:t>javax.persistence.OneToOne</a:t>
            </a:r>
            <a:r>
              <a:rPr lang="en-US" sz="1000" b="0" dirty="0"/>
              <a:t>;</a:t>
            </a:r>
          </a:p>
          <a:p>
            <a:pPr marL="0" indent="0">
              <a:buNone/>
            </a:pPr>
            <a:r>
              <a:rPr lang="en-US" sz="1000" b="0" dirty="0"/>
              <a:t>import </a:t>
            </a:r>
            <a:r>
              <a:rPr lang="en-US" sz="1000" b="0" dirty="0" err="1"/>
              <a:t>javax.persistence.Table</a:t>
            </a:r>
            <a:r>
              <a:rPr lang="en-US" sz="1000" b="0" dirty="0"/>
              <a:t>;</a:t>
            </a:r>
          </a:p>
          <a:p>
            <a:pPr marL="0" indent="0">
              <a:buNone/>
            </a:pPr>
            <a:r>
              <a:rPr lang="en-US" sz="1000" b="0" dirty="0"/>
              <a:t> </a:t>
            </a:r>
          </a:p>
          <a:p>
            <a:pPr marL="0" indent="0">
              <a:buNone/>
            </a:pPr>
            <a:r>
              <a:rPr lang="en-US" sz="1000" b="0" dirty="0"/>
              <a:t>@Entity</a:t>
            </a:r>
          </a:p>
          <a:p>
            <a:pPr marL="0" indent="0">
              <a:buNone/>
            </a:pPr>
            <a:r>
              <a:rPr lang="en-US" sz="1000" b="0" dirty="0"/>
              <a:t>@Table(name = "EMPLOYEE_TABLE")</a:t>
            </a:r>
          </a:p>
          <a:p>
            <a:pPr marL="0" indent="0">
              <a:buNone/>
            </a:pPr>
            <a:r>
              <a:rPr lang="en-US" sz="1000" b="0" dirty="0"/>
              <a:t>public class Employee implements Serializable {</a:t>
            </a:r>
          </a:p>
          <a:p>
            <a:pPr marL="0" indent="0">
              <a:buNone/>
            </a:pPr>
            <a:r>
              <a:rPr lang="en-US" sz="1000" b="0" dirty="0"/>
              <a:t> </a:t>
            </a:r>
          </a:p>
          <a:p>
            <a:pPr marL="0" indent="0">
              <a:buNone/>
            </a:pPr>
            <a:r>
              <a:rPr lang="en-US" sz="1000" b="0" dirty="0"/>
              <a:t>    private static final long </a:t>
            </a:r>
            <a:r>
              <a:rPr lang="en-US" sz="1000" b="0" dirty="0" err="1"/>
              <a:t>serialVersionUID</a:t>
            </a:r>
            <a:r>
              <a:rPr lang="en-US" sz="1000" b="0" dirty="0"/>
              <a:t> = 1L;</a:t>
            </a:r>
          </a:p>
          <a:p>
            <a:pPr marL="0" indent="0">
              <a:buNone/>
            </a:pPr>
            <a:r>
              <a:rPr lang="en-US" sz="1000" b="0" dirty="0"/>
              <a:t> </a:t>
            </a:r>
          </a:p>
          <a:p>
            <a:pPr marL="0" indent="0">
              <a:buNone/>
            </a:pPr>
            <a:r>
              <a:rPr lang="en-US" sz="1000" b="0" dirty="0"/>
              <a:t>    @Id</a:t>
            </a:r>
          </a:p>
          <a:p>
            <a:pPr marL="0" indent="0">
              <a:buNone/>
            </a:pPr>
            <a:r>
              <a:rPr lang="en-US" sz="1000" b="0" dirty="0"/>
              <a:t>    @Column(name = "EMP_ID")</a:t>
            </a:r>
          </a:p>
          <a:p>
            <a:pPr marL="0" indent="0">
              <a:buNone/>
            </a:pPr>
            <a:r>
              <a:rPr lang="en-US" sz="1000" b="0" dirty="0"/>
              <a:t>    @</a:t>
            </a:r>
            <a:r>
              <a:rPr lang="en-US" sz="1000" b="0" dirty="0" err="1"/>
              <a:t>GeneratedValue</a:t>
            </a:r>
            <a:r>
              <a:rPr lang="en-US" sz="1000" b="0" dirty="0"/>
              <a:t>(strategy = </a:t>
            </a:r>
            <a:r>
              <a:rPr lang="en-US" sz="1000" b="0" dirty="0" err="1"/>
              <a:t>GenerationType.IDENTITY</a:t>
            </a:r>
            <a:r>
              <a:rPr lang="en-US" sz="1000" b="0" dirty="0"/>
              <a:t>)</a:t>
            </a:r>
          </a:p>
          <a:p>
            <a:pPr marL="0" indent="0">
              <a:buNone/>
            </a:pPr>
            <a:r>
              <a:rPr lang="en-US" sz="1000" b="0" dirty="0"/>
              <a:t>    private int </a:t>
            </a:r>
            <a:r>
              <a:rPr lang="en-US" sz="1000" b="0" dirty="0" err="1"/>
              <a:t>employeeId</a:t>
            </a:r>
            <a:r>
              <a:rPr lang="en-US" sz="1000" b="0" dirty="0"/>
              <a:t>;</a:t>
            </a:r>
          </a:p>
          <a:p>
            <a:pPr marL="0" indent="0">
              <a:buNone/>
            </a:pPr>
            <a:r>
              <a:rPr lang="en-US" sz="1000" b="0" dirty="0"/>
              <a:t> </a:t>
            </a:r>
          </a:p>
          <a:p>
            <a:pPr marL="0" indent="0">
              <a:buNone/>
            </a:pPr>
            <a:r>
              <a:rPr lang="en-US" sz="1000" b="0" dirty="0"/>
              <a:t>    @Column(name = "EMP_NAME")</a:t>
            </a:r>
          </a:p>
          <a:p>
            <a:pPr marL="0" indent="0">
              <a:buNone/>
            </a:pPr>
            <a:r>
              <a:rPr lang="en-US" sz="1000" b="0" dirty="0"/>
              <a:t>    private String name;</a:t>
            </a:r>
          </a:p>
          <a:p>
            <a:pPr marL="0" indent="0">
              <a:buNone/>
            </a:pPr>
            <a:r>
              <a:rPr lang="en-US" sz="1000" b="0" dirty="0"/>
              <a:t> </a:t>
            </a:r>
          </a:p>
          <a:p>
            <a:pPr marL="0" indent="0">
              <a:buNone/>
            </a:pPr>
            <a:r>
              <a:rPr lang="en-US" sz="1000" b="0" dirty="0"/>
              <a:t>    </a:t>
            </a:r>
          </a:p>
        </p:txBody>
      </p:sp>
      <p:sp>
        <p:nvSpPr>
          <p:cNvPr id="3" name="Rectangle 2">
            <a:extLst>
              <a:ext uri="{FF2B5EF4-FFF2-40B4-BE49-F238E27FC236}">
                <a16:creationId xmlns:a16="http://schemas.microsoft.com/office/drawing/2014/main" id="{805F7FAF-AA9C-4A8A-AFC3-02F575CFBB30}"/>
              </a:ext>
            </a:extLst>
          </p:cNvPr>
          <p:cNvSpPr/>
          <p:nvPr/>
        </p:nvSpPr>
        <p:spPr>
          <a:xfrm>
            <a:off x="4381499" y="838200"/>
            <a:ext cx="4495800" cy="5632311"/>
          </a:xfrm>
          <a:prstGeom prst="rect">
            <a:avLst/>
          </a:prstGeom>
        </p:spPr>
        <p:txBody>
          <a:bodyPr wrap="square">
            <a:spAutoFit/>
          </a:bodyPr>
          <a:lstStyle/>
          <a:p>
            <a:r>
              <a:rPr lang="en-US" sz="1200" dirty="0"/>
              <a:t>@</a:t>
            </a:r>
            <a:r>
              <a:rPr lang="en-US" sz="1200" dirty="0" err="1"/>
              <a:t>OneToOne</a:t>
            </a:r>
            <a:r>
              <a:rPr lang="en-US" sz="1200" dirty="0"/>
              <a:t>(fetch = </a:t>
            </a:r>
            <a:r>
              <a:rPr lang="en-US" sz="1200" dirty="0" err="1"/>
              <a:t>FetchType.LAZY</a:t>
            </a:r>
            <a:r>
              <a:rPr lang="en-US" sz="1200" dirty="0"/>
              <a:t>, cascade = </a:t>
            </a:r>
            <a:r>
              <a:rPr lang="en-US" sz="1200" dirty="0" err="1"/>
              <a:t>CascadeType.ALL</a:t>
            </a:r>
            <a:r>
              <a:rPr lang="en-US" sz="1200" dirty="0"/>
              <a:t>)</a:t>
            </a:r>
          </a:p>
          <a:p>
            <a:r>
              <a:rPr lang="en-US" sz="1200" dirty="0"/>
              <a:t>    @</a:t>
            </a:r>
            <a:r>
              <a:rPr lang="en-US" sz="1200" dirty="0" err="1"/>
              <a:t>JoinColumn</a:t>
            </a:r>
            <a:r>
              <a:rPr lang="en-US" sz="1200" dirty="0"/>
              <a:t>(name = "PASSPORT_NUMBER")</a:t>
            </a:r>
          </a:p>
          <a:p>
            <a:r>
              <a:rPr lang="en-US" sz="1200" dirty="0"/>
              <a:t>    private Passport </a:t>
            </a:r>
            <a:r>
              <a:rPr lang="en-US" sz="1200" dirty="0" err="1"/>
              <a:t>passportDetails</a:t>
            </a:r>
            <a:r>
              <a:rPr lang="en-US" sz="1200" dirty="0"/>
              <a:t>;</a:t>
            </a:r>
          </a:p>
          <a:p>
            <a:r>
              <a:rPr lang="en-US" sz="1200" dirty="0"/>
              <a:t> </a:t>
            </a:r>
          </a:p>
          <a:p>
            <a:r>
              <a:rPr lang="en-US" sz="1200" dirty="0"/>
              <a:t>    public Employee() { }</a:t>
            </a:r>
          </a:p>
          <a:p>
            <a:r>
              <a:rPr lang="en-US" sz="1200" dirty="0"/>
              <a:t> </a:t>
            </a:r>
          </a:p>
          <a:p>
            <a:r>
              <a:rPr lang="en-US" sz="1200" dirty="0"/>
              <a:t>    public int </a:t>
            </a:r>
            <a:r>
              <a:rPr lang="en-US" sz="1200" dirty="0" err="1"/>
              <a:t>getEmployeeId</a:t>
            </a:r>
            <a:r>
              <a:rPr lang="en-US" sz="1200" dirty="0"/>
              <a:t>() {</a:t>
            </a:r>
          </a:p>
          <a:p>
            <a:r>
              <a:rPr lang="en-US" sz="1200" dirty="0"/>
              <a:t>        return </a:t>
            </a:r>
            <a:r>
              <a:rPr lang="en-US" sz="1200" dirty="0" err="1"/>
              <a:t>employeeId</a:t>
            </a:r>
            <a:r>
              <a:rPr lang="en-US" sz="1200" dirty="0"/>
              <a:t>;</a:t>
            </a:r>
          </a:p>
          <a:p>
            <a:r>
              <a:rPr lang="en-US" sz="1200" dirty="0"/>
              <a:t>    }</a:t>
            </a:r>
          </a:p>
          <a:p>
            <a:r>
              <a:rPr lang="en-US" sz="1200" dirty="0"/>
              <a:t> </a:t>
            </a:r>
          </a:p>
          <a:p>
            <a:r>
              <a:rPr lang="en-US" sz="1200" dirty="0"/>
              <a:t>    public void </a:t>
            </a:r>
            <a:r>
              <a:rPr lang="en-US" sz="1200" dirty="0" err="1"/>
              <a:t>setEmployeeId</a:t>
            </a:r>
            <a:r>
              <a:rPr lang="en-US" sz="1200" dirty="0"/>
              <a:t>(int </a:t>
            </a:r>
            <a:r>
              <a:rPr lang="en-US" sz="1200" dirty="0" err="1"/>
              <a:t>employeeId</a:t>
            </a:r>
            <a:r>
              <a:rPr lang="en-US" sz="1200" dirty="0"/>
              <a:t>) {</a:t>
            </a:r>
          </a:p>
          <a:p>
            <a:r>
              <a:rPr lang="en-US" sz="1200" dirty="0"/>
              <a:t>        </a:t>
            </a:r>
            <a:r>
              <a:rPr lang="en-US" sz="1200" dirty="0" err="1"/>
              <a:t>this.employeeId</a:t>
            </a:r>
            <a:r>
              <a:rPr lang="en-US" sz="1200" dirty="0"/>
              <a:t> = </a:t>
            </a:r>
            <a:r>
              <a:rPr lang="en-US" sz="1200" dirty="0" err="1"/>
              <a:t>employeeId</a:t>
            </a:r>
            <a:r>
              <a:rPr lang="en-US" sz="1200" dirty="0"/>
              <a:t>;</a:t>
            </a:r>
          </a:p>
          <a:p>
            <a:r>
              <a:rPr lang="en-US" sz="1200" dirty="0"/>
              <a:t>    }</a:t>
            </a:r>
          </a:p>
          <a:p>
            <a:r>
              <a:rPr lang="en-US" sz="1200" dirty="0"/>
              <a:t> </a:t>
            </a:r>
          </a:p>
          <a:p>
            <a:r>
              <a:rPr lang="en-US" sz="1200" dirty="0"/>
              <a:t>    public String </a:t>
            </a:r>
            <a:r>
              <a:rPr lang="en-US" sz="1200" dirty="0" err="1"/>
              <a:t>getName</a:t>
            </a:r>
            <a:r>
              <a:rPr lang="en-US" sz="1200" dirty="0"/>
              <a:t>() {</a:t>
            </a:r>
          </a:p>
          <a:p>
            <a:r>
              <a:rPr lang="en-US" sz="1200" dirty="0"/>
              <a:t>        return name;</a:t>
            </a:r>
          </a:p>
          <a:p>
            <a:r>
              <a:rPr lang="en-US" sz="1200" dirty="0"/>
              <a:t>    }</a:t>
            </a:r>
          </a:p>
          <a:p>
            <a:r>
              <a:rPr lang="en-US" sz="1200" dirty="0"/>
              <a:t> </a:t>
            </a:r>
          </a:p>
          <a:p>
            <a:r>
              <a:rPr lang="en-US" sz="1200" dirty="0"/>
              <a:t>    public void </a:t>
            </a:r>
            <a:r>
              <a:rPr lang="en-US" sz="1200" dirty="0" err="1"/>
              <a:t>setName</a:t>
            </a:r>
            <a:r>
              <a:rPr lang="en-US" sz="1200" dirty="0"/>
              <a:t>(String name) {</a:t>
            </a:r>
          </a:p>
          <a:p>
            <a:r>
              <a:rPr lang="en-US" sz="1200" dirty="0"/>
              <a:t>        this.name = name;</a:t>
            </a:r>
          </a:p>
          <a:p>
            <a:r>
              <a:rPr lang="en-US" sz="1200" dirty="0"/>
              <a:t>    }</a:t>
            </a:r>
          </a:p>
          <a:p>
            <a:r>
              <a:rPr lang="en-US" sz="1200" dirty="0"/>
              <a:t> </a:t>
            </a:r>
          </a:p>
          <a:p>
            <a:r>
              <a:rPr lang="en-US" sz="1200" dirty="0"/>
              <a:t>    public Passport </a:t>
            </a:r>
            <a:r>
              <a:rPr lang="en-US" sz="1200" dirty="0" err="1"/>
              <a:t>getPassportDetails</a:t>
            </a:r>
            <a:r>
              <a:rPr lang="en-US" sz="1200" dirty="0"/>
              <a:t>() {</a:t>
            </a:r>
          </a:p>
          <a:p>
            <a:r>
              <a:rPr lang="en-US" sz="1200" dirty="0"/>
              <a:t>        return </a:t>
            </a:r>
            <a:r>
              <a:rPr lang="en-US" sz="1200" dirty="0" err="1"/>
              <a:t>passportDetails</a:t>
            </a:r>
            <a:r>
              <a:rPr lang="en-US" sz="1200" dirty="0"/>
              <a:t>;</a:t>
            </a:r>
          </a:p>
          <a:p>
            <a:r>
              <a:rPr lang="en-US" sz="1200" dirty="0"/>
              <a:t>    }</a:t>
            </a:r>
          </a:p>
          <a:p>
            <a:r>
              <a:rPr lang="en-US" sz="1200" dirty="0"/>
              <a:t> </a:t>
            </a:r>
          </a:p>
          <a:p>
            <a:r>
              <a:rPr lang="en-US" sz="1200" dirty="0"/>
              <a:t>    public void </a:t>
            </a:r>
            <a:r>
              <a:rPr lang="en-US" sz="1200" dirty="0" err="1"/>
              <a:t>setPassportDetails</a:t>
            </a:r>
            <a:r>
              <a:rPr lang="en-US" sz="1200" dirty="0"/>
              <a:t>(Passport </a:t>
            </a:r>
            <a:r>
              <a:rPr lang="en-US" sz="1200" dirty="0" err="1"/>
              <a:t>passportDetails</a:t>
            </a:r>
            <a:r>
              <a:rPr lang="en-US" sz="1200" dirty="0"/>
              <a:t>) {</a:t>
            </a:r>
          </a:p>
          <a:p>
            <a:r>
              <a:rPr lang="en-US" sz="1200" dirty="0"/>
              <a:t>        </a:t>
            </a:r>
            <a:r>
              <a:rPr lang="en-US" sz="1200" dirty="0" err="1"/>
              <a:t>this.passportDetails</a:t>
            </a:r>
            <a:r>
              <a:rPr lang="en-US" sz="1200" dirty="0"/>
              <a:t> = </a:t>
            </a:r>
            <a:r>
              <a:rPr lang="en-US" sz="1200" dirty="0" err="1"/>
              <a:t>passportDetails</a:t>
            </a:r>
            <a:r>
              <a:rPr lang="en-US" sz="1200" dirty="0"/>
              <a:t>;</a:t>
            </a:r>
          </a:p>
          <a:p>
            <a:r>
              <a:rPr lang="en-US" sz="1200" dirty="0"/>
              <a:t>    }</a:t>
            </a:r>
          </a:p>
          <a:p>
            <a:r>
              <a:rPr lang="en-US" sz="1200" dirty="0"/>
              <a:t>}</a:t>
            </a:r>
          </a:p>
        </p:txBody>
      </p:sp>
      <p:sp>
        <p:nvSpPr>
          <p:cNvPr id="6" name="Rectangle: Rounded Corners 5">
            <a:extLst>
              <a:ext uri="{FF2B5EF4-FFF2-40B4-BE49-F238E27FC236}">
                <a16:creationId xmlns:a16="http://schemas.microsoft.com/office/drawing/2014/main" id="{09E9589E-1307-4B96-B6F3-A31630811798}"/>
              </a:ext>
            </a:extLst>
          </p:cNvPr>
          <p:cNvSpPr/>
          <p:nvPr/>
        </p:nvSpPr>
        <p:spPr>
          <a:xfrm>
            <a:off x="4419600" y="838200"/>
            <a:ext cx="4419599" cy="6397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11898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304801" y="990600"/>
            <a:ext cx="3962400" cy="5334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0" dirty="0"/>
              <a:t>Package </a:t>
            </a:r>
            <a:r>
              <a:rPr lang="en-US" sz="1000" b="0" dirty="0" err="1"/>
              <a:t>test.model</a:t>
            </a:r>
            <a:r>
              <a:rPr lang="en-US" sz="1000" b="0" dirty="0"/>
              <a:t>;</a:t>
            </a:r>
          </a:p>
          <a:p>
            <a:pPr marL="0" indent="0">
              <a:buNone/>
            </a:pPr>
            <a:r>
              <a:rPr lang="en-US" sz="1000" b="0" dirty="0"/>
              <a:t>import </a:t>
            </a:r>
            <a:r>
              <a:rPr lang="en-US" sz="1000" b="0" dirty="0" err="1"/>
              <a:t>java.io.Serializable</a:t>
            </a:r>
            <a:r>
              <a:rPr lang="en-US" sz="1000" b="0" dirty="0"/>
              <a:t>;</a:t>
            </a:r>
          </a:p>
          <a:p>
            <a:pPr marL="0" indent="0">
              <a:buNone/>
            </a:pPr>
            <a:r>
              <a:rPr lang="en-US" sz="1000" b="0" dirty="0"/>
              <a:t> </a:t>
            </a:r>
          </a:p>
          <a:p>
            <a:pPr marL="0" indent="0">
              <a:buNone/>
            </a:pPr>
            <a:r>
              <a:rPr lang="en-US" sz="1000" b="0" dirty="0"/>
              <a:t>import </a:t>
            </a:r>
            <a:r>
              <a:rPr lang="en-US" sz="1000" b="0" dirty="0" err="1"/>
              <a:t>javax.persistence.Column</a:t>
            </a:r>
            <a:r>
              <a:rPr lang="en-US" sz="1000" b="0" dirty="0"/>
              <a:t>;</a:t>
            </a:r>
          </a:p>
          <a:p>
            <a:pPr marL="0" indent="0">
              <a:buNone/>
            </a:pPr>
            <a:r>
              <a:rPr lang="en-US" sz="1000" b="0" dirty="0"/>
              <a:t>import </a:t>
            </a:r>
            <a:r>
              <a:rPr lang="en-US" sz="1000" b="0" dirty="0" err="1"/>
              <a:t>javax.persistence.Entity</a:t>
            </a:r>
            <a:r>
              <a:rPr lang="en-US" sz="1000" b="0" dirty="0"/>
              <a:t>;</a:t>
            </a:r>
          </a:p>
          <a:p>
            <a:pPr marL="0" indent="0">
              <a:buNone/>
            </a:pPr>
            <a:r>
              <a:rPr lang="en-US" sz="1000" b="0" dirty="0"/>
              <a:t>import </a:t>
            </a:r>
            <a:r>
              <a:rPr lang="en-US" sz="1000" b="0" dirty="0" err="1"/>
              <a:t>javax.persistence.GeneratedValue</a:t>
            </a:r>
            <a:r>
              <a:rPr lang="en-US" sz="1000" b="0" dirty="0"/>
              <a:t>;</a:t>
            </a:r>
          </a:p>
          <a:p>
            <a:pPr marL="0" indent="0">
              <a:buNone/>
            </a:pPr>
            <a:r>
              <a:rPr lang="en-US" sz="1000" b="0" dirty="0"/>
              <a:t>import </a:t>
            </a:r>
            <a:r>
              <a:rPr lang="en-US" sz="1000" b="0" dirty="0" err="1"/>
              <a:t>javax.persistence.GenerationType</a:t>
            </a:r>
            <a:r>
              <a:rPr lang="en-US" sz="1000" b="0" dirty="0"/>
              <a:t>;</a:t>
            </a:r>
          </a:p>
          <a:p>
            <a:pPr marL="0" indent="0">
              <a:buNone/>
            </a:pPr>
            <a:r>
              <a:rPr lang="en-US" sz="1000" b="0" dirty="0"/>
              <a:t>import </a:t>
            </a:r>
            <a:r>
              <a:rPr lang="en-US" sz="1000" b="0" dirty="0" err="1"/>
              <a:t>javax.persistence.Id</a:t>
            </a:r>
            <a:r>
              <a:rPr lang="en-US" sz="1000" b="0" dirty="0"/>
              <a:t>;</a:t>
            </a:r>
          </a:p>
          <a:p>
            <a:pPr marL="0" indent="0">
              <a:buNone/>
            </a:pPr>
            <a:r>
              <a:rPr lang="en-US" sz="1000" b="0" dirty="0"/>
              <a:t>import </a:t>
            </a:r>
            <a:r>
              <a:rPr lang="en-US" sz="1000" b="0" dirty="0" err="1"/>
              <a:t>javax.persistence.Table</a:t>
            </a:r>
            <a:r>
              <a:rPr lang="en-US" sz="1000" b="0" dirty="0"/>
              <a:t>;</a:t>
            </a:r>
          </a:p>
          <a:p>
            <a:pPr marL="0" indent="0">
              <a:buNone/>
            </a:pPr>
            <a:r>
              <a:rPr lang="en-US" sz="1000" b="0" dirty="0"/>
              <a:t> @Entity</a:t>
            </a:r>
          </a:p>
          <a:p>
            <a:pPr marL="0" indent="0">
              <a:buNone/>
            </a:pPr>
            <a:r>
              <a:rPr lang="en-US" sz="1000" b="0" dirty="0"/>
              <a:t>@Table(name = "PASSPORT_TABLE")</a:t>
            </a:r>
          </a:p>
          <a:p>
            <a:pPr marL="0" indent="0">
              <a:buNone/>
            </a:pPr>
            <a:r>
              <a:rPr lang="en-US" sz="1000" b="0" dirty="0"/>
              <a:t>public class Passport implements Serializable {</a:t>
            </a:r>
          </a:p>
          <a:p>
            <a:pPr marL="0" indent="0">
              <a:buNone/>
            </a:pPr>
            <a:r>
              <a:rPr lang="en-US" sz="1000" b="0" dirty="0"/>
              <a:t> private static final long </a:t>
            </a:r>
            <a:r>
              <a:rPr lang="en-US" sz="1000" b="0" dirty="0" err="1"/>
              <a:t>serialVersionUID</a:t>
            </a:r>
            <a:r>
              <a:rPr lang="en-US" sz="1000" b="0" dirty="0"/>
              <a:t> = 1L;</a:t>
            </a:r>
          </a:p>
          <a:p>
            <a:pPr marL="0" indent="0">
              <a:buNone/>
            </a:pPr>
            <a:r>
              <a:rPr lang="en-US" sz="1000" b="0" dirty="0"/>
              <a:t>     @Id</a:t>
            </a:r>
          </a:p>
          <a:p>
            <a:pPr marL="0" indent="0">
              <a:buNone/>
            </a:pPr>
            <a:r>
              <a:rPr lang="en-US" sz="1000" b="0" dirty="0"/>
              <a:t>    @Column(name = "PASSPORT_NUMBER")</a:t>
            </a:r>
          </a:p>
          <a:p>
            <a:pPr marL="0" indent="0">
              <a:buNone/>
            </a:pPr>
            <a:r>
              <a:rPr lang="en-US" sz="1000" b="0" dirty="0"/>
              <a:t>    @</a:t>
            </a:r>
            <a:r>
              <a:rPr lang="en-US" sz="1000" b="0" dirty="0" err="1"/>
              <a:t>GeneratedValue</a:t>
            </a:r>
            <a:r>
              <a:rPr lang="en-US" sz="1000" b="0" dirty="0"/>
              <a:t>(strategy = </a:t>
            </a:r>
            <a:r>
              <a:rPr lang="en-US" sz="1000" b="0" dirty="0" err="1"/>
              <a:t>GenerationType.IDENTITY</a:t>
            </a:r>
            <a:r>
              <a:rPr lang="en-US" sz="1000" b="0" dirty="0"/>
              <a:t>)</a:t>
            </a:r>
          </a:p>
          <a:p>
            <a:pPr marL="0" indent="0">
              <a:buNone/>
            </a:pPr>
            <a:r>
              <a:rPr lang="en-US" sz="1000" b="0" dirty="0"/>
              <a:t>    private int </a:t>
            </a:r>
            <a:r>
              <a:rPr lang="en-US" sz="1000" b="0" dirty="0" err="1"/>
              <a:t>passportNumber</a:t>
            </a:r>
            <a:r>
              <a:rPr lang="en-US" sz="1000" b="0" dirty="0"/>
              <a:t>;</a:t>
            </a:r>
          </a:p>
          <a:p>
            <a:pPr marL="0" indent="0">
              <a:buNone/>
            </a:pPr>
            <a:r>
              <a:rPr lang="en-US" sz="1000" b="0" dirty="0"/>
              <a:t>     @Column(name = "ADDRESS_LINE1")</a:t>
            </a:r>
          </a:p>
          <a:p>
            <a:pPr marL="0" indent="0">
              <a:buNone/>
            </a:pPr>
            <a:r>
              <a:rPr lang="en-US" sz="1000" b="0" dirty="0"/>
              <a:t>    private String addressLine1;</a:t>
            </a:r>
          </a:p>
          <a:p>
            <a:pPr marL="0" indent="0">
              <a:buNone/>
            </a:pPr>
            <a:r>
              <a:rPr lang="en-US" sz="1000" b="0" dirty="0"/>
              <a:t>     @Column(name = "ADDRESS_LINE2")</a:t>
            </a:r>
          </a:p>
          <a:p>
            <a:pPr marL="0" indent="0">
              <a:buNone/>
            </a:pPr>
            <a:r>
              <a:rPr lang="en-US" sz="1000" b="0" dirty="0"/>
              <a:t>    private String addressLine2;</a:t>
            </a:r>
          </a:p>
          <a:p>
            <a:pPr marL="0" indent="0">
              <a:buNone/>
            </a:pPr>
            <a:r>
              <a:rPr lang="en-US" sz="1000" b="0" dirty="0"/>
              <a:t>     @Column(name = "STATE_NAME")</a:t>
            </a:r>
          </a:p>
          <a:p>
            <a:pPr marL="0" indent="0">
              <a:buNone/>
            </a:pPr>
            <a:r>
              <a:rPr lang="en-US" sz="1000" b="0" dirty="0"/>
              <a:t> private String state;</a:t>
            </a:r>
          </a:p>
          <a:p>
            <a:pPr marL="0" indent="0">
              <a:buNone/>
            </a:pPr>
            <a:r>
              <a:rPr lang="en-US" sz="1000" b="0" dirty="0"/>
              <a:t> </a:t>
            </a:r>
          </a:p>
          <a:p>
            <a:pPr marL="0" indent="0">
              <a:buNone/>
            </a:pPr>
            <a:r>
              <a:rPr lang="en-US" sz="1000" b="0" dirty="0"/>
              <a:t>    @Column(name = "COUNTRY_NAME")</a:t>
            </a:r>
          </a:p>
          <a:p>
            <a:pPr marL="0" indent="0">
              <a:buNone/>
            </a:pPr>
            <a:r>
              <a:rPr lang="en-US" sz="1000" b="0" dirty="0"/>
              <a:t>    private String country;</a:t>
            </a:r>
          </a:p>
          <a:p>
            <a:pPr marL="0" indent="0">
              <a:buNone/>
            </a:pPr>
            <a:r>
              <a:rPr lang="en-US" sz="1000" b="0" dirty="0"/>
              <a:t> </a:t>
            </a:r>
          </a:p>
          <a:p>
            <a:pPr marL="0" indent="0">
              <a:buNone/>
            </a:pPr>
            <a:r>
              <a:rPr lang="en-US" sz="1000" b="0" dirty="0"/>
              <a:t>    public Passport() { }</a:t>
            </a:r>
          </a:p>
        </p:txBody>
      </p:sp>
      <p:sp>
        <p:nvSpPr>
          <p:cNvPr id="3" name="Rectangle 2">
            <a:extLst>
              <a:ext uri="{FF2B5EF4-FFF2-40B4-BE49-F238E27FC236}">
                <a16:creationId xmlns:a16="http://schemas.microsoft.com/office/drawing/2014/main" id="{805F7FAF-AA9C-4A8A-AFC3-02F575CFBB30}"/>
              </a:ext>
            </a:extLst>
          </p:cNvPr>
          <p:cNvSpPr/>
          <p:nvPr/>
        </p:nvSpPr>
        <p:spPr>
          <a:xfrm>
            <a:off x="4371753" y="983512"/>
            <a:ext cx="4572000" cy="4862870"/>
          </a:xfrm>
          <a:prstGeom prst="rect">
            <a:avLst/>
          </a:prstGeom>
        </p:spPr>
        <p:txBody>
          <a:bodyPr>
            <a:spAutoFit/>
          </a:bodyPr>
          <a:lstStyle/>
          <a:p>
            <a:r>
              <a:rPr lang="en-US" sz="1000" dirty="0"/>
              <a:t>    public int </a:t>
            </a:r>
            <a:r>
              <a:rPr lang="en-US" sz="1000" dirty="0" err="1"/>
              <a:t>getPassportNumber</a:t>
            </a:r>
            <a:r>
              <a:rPr lang="en-US" sz="1000" dirty="0"/>
              <a:t>() {</a:t>
            </a:r>
          </a:p>
          <a:p>
            <a:r>
              <a:rPr lang="en-US" sz="1000" dirty="0"/>
              <a:t>        return </a:t>
            </a:r>
            <a:r>
              <a:rPr lang="en-US" sz="1000" dirty="0" err="1"/>
              <a:t>passportNumber</a:t>
            </a:r>
            <a:r>
              <a:rPr lang="en-US" sz="1000" dirty="0"/>
              <a:t>;</a:t>
            </a:r>
          </a:p>
          <a:p>
            <a:r>
              <a:rPr lang="en-US" sz="1000" dirty="0"/>
              <a:t>    }</a:t>
            </a:r>
          </a:p>
          <a:p>
            <a:r>
              <a:rPr lang="en-US" sz="1000" dirty="0"/>
              <a:t>     public void </a:t>
            </a:r>
            <a:r>
              <a:rPr lang="en-US" sz="1000" dirty="0" err="1"/>
              <a:t>setPassportNumber</a:t>
            </a:r>
            <a:r>
              <a:rPr lang="en-US" sz="1000" dirty="0"/>
              <a:t>(int </a:t>
            </a:r>
            <a:r>
              <a:rPr lang="en-US" sz="1000" dirty="0" err="1"/>
              <a:t>passportNumber</a:t>
            </a:r>
            <a:r>
              <a:rPr lang="en-US" sz="1000" dirty="0"/>
              <a:t>) {</a:t>
            </a:r>
          </a:p>
          <a:p>
            <a:r>
              <a:rPr lang="en-US" sz="1000" dirty="0"/>
              <a:t>        </a:t>
            </a:r>
            <a:r>
              <a:rPr lang="en-US" sz="1000" dirty="0" err="1"/>
              <a:t>this.passportNumber</a:t>
            </a:r>
            <a:r>
              <a:rPr lang="en-US" sz="1000" dirty="0"/>
              <a:t> = </a:t>
            </a:r>
            <a:r>
              <a:rPr lang="en-US" sz="1000" dirty="0" err="1"/>
              <a:t>passportNumber</a:t>
            </a:r>
            <a:r>
              <a:rPr lang="en-US" sz="1000" dirty="0"/>
              <a:t>;</a:t>
            </a:r>
          </a:p>
          <a:p>
            <a:r>
              <a:rPr lang="en-US" sz="1000" dirty="0"/>
              <a:t>    }</a:t>
            </a:r>
          </a:p>
          <a:p>
            <a:r>
              <a:rPr lang="en-US" sz="1000" dirty="0"/>
              <a:t>    public String getAddressLine1() {</a:t>
            </a:r>
          </a:p>
          <a:p>
            <a:r>
              <a:rPr lang="en-US" sz="1000" dirty="0"/>
              <a:t>        return addressLine1;</a:t>
            </a:r>
          </a:p>
          <a:p>
            <a:r>
              <a:rPr lang="en-US" sz="1000" dirty="0"/>
              <a:t>    }</a:t>
            </a:r>
          </a:p>
          <a:p>
            <a:r>
              <a:rPr lang="en-US" sz="1000" dirty="0"/>
              <a:t>   public void setAddressLine1(String addressLine1) {</a:t>
            </a:r>
          </a:p>
          <a:p>
            <a:r>
              <a:rPr lang="en-US" sz="1000" dirty="0"/>
              <a:t>        this.addressLine1 = addressLine1;</a:t>
            </a:r>
          </a:p>
          <a:p>
            <a:r>
              <a:rPr lang="en-US" sz="1000" dirty="0"/>
              <a:t>    }</a:t>
            </a:r>
          </a:p>
          <a:p>
            <a:r>
              <a:rPr lang="en-US" sz="1000" dirty="0"/>
              <a:t>     public String getAddressLine2() {</a:t>
            </a:r>
          </a:p>
          <a:p>
            <a:r>
              <a:rPr lang="en-US" sz="1000" dirty="0"/>
              <a:t>        return addressLine2;</a:t>
            </a:r>
          </a:p>
          <a:p>
            <a:r>
              <a:rPr lang="en-US" sz="1000" dirty="0"/>
              <a:t>    }</a:t>
            </a:r>
          </a:p>
          <a:p>
            <a:r>
              <a:rPr lang="en-US" sz="1000" dirty="0"/>
              <a:t>     public void setAddressLine2(String addressLine2) {</a:t>
            </a:r>
          </a:p>
          <a:p>
            <a:r>
              <a:rPr lang="en-US" sz="1000" dirty="0"/>
              <a:t>        this.addressLine2 = addressLine2;</a:t>
            </a:r>
          </a:p>
          <a:p>
            <a:r>
              <a:rPr lang="en-US" sz="1000" dirty="0"/>
              <a:t>    }</a:t>
            </a:r>
          </a:p>
          <a:p>
            <a:r>
              <a:rPr lang="en-US" sz="1000" dirty="0"/>
              <a:t>     public String </a:t>
            </a:r>
            <a:r>
              <a:rPr lang="en-US" sz="1000" dirty="0" err="1"/>
              <a:t>getState</a:t>
            </a:r>
            <a:r>
              <a:rPr lang="en-US" sz="1000" dirty="0"/>
              <a:t>() {</a:t>
            </a:r>
          </a:p>
          <a:p>
            <a:r>
              <a:rPr lang="en-US" sz="1000" dirty="0"/>
              <a:t>        return state;</a:t>
            </a:r>
          </a:p>
          <a:p>
            <a:r>
              <a:rPr lang="en-US" sz="1000" dirty="0"/>
              <a:t>    }</a:t>
            </a:r>
          </a:p>
          <a:p>
            <a:r>
              <a:rPr lang="en-US" sz="1000" dirty="0"/>
              <a:t>     public void </a:t>
            </a:r>
            <a:r>
              <a:rPr lang="en-US" sz="1000" dirty="0" err="1"/>
              <a:t>setState</a:t>
            </a:r>
            <a:r>
              <a:rPr lang="en-US" sz="1000" dirty="0"/>
              <a:t>(String state) {</a:t>
            </a:r>
          </a:p>
          <a:p>
            <a:r>
              <a:rPr lang="en-US" sz="1000" dirty="0"/>
              <a:t>        </a:t>
            </a:r>
            <a:r>
              <a:rPr lang="en-US" sz="1000" dirty="0" err="1"/>
              <a:t>this.state</a:t>
            </a:r>
            <a:r>
              <a:rPr lang="en-US" sz="1000" dirty="0"/>
              <a:t> = state;</a:t>
            </a:r>
          </a:p>
          <a:p>
            <a:r>
              <a:rPr lang="en-US" sz="1000" dirty="0"/>
              <a:t>    }</a:t>
            </a:r>
          </a:p>
          <a:p>
            <a:r>
              <a:rPr lang="en-US" sz="1000" dirty="0"/>
              <a:t>     public String </a:t>
            </a:r>
            <a:r>
              <a:rPr lang="en-US" sz="1000" dirty="0" err="1"/>
              <a:t>getCountry</a:t>
            </a:r>
            <a:r>
              <a:rPr lang="en-US" sz="1000" dirty="0"/>
              <a:t>() {</a:t>
            </a:r>
          </a:p>
          <a:p>
            <a:r>
              <a:rPr lang="en-US" sz="1000" dirty="0"/>
              <a:t>        return country;</a:t>
            </a:r>
          </a:p>
          <a:p>
            <a:r>
              <a:rPr lang="en-US" sz="1000" dirty="0"/>
              <a:t>    }</a:t>
            </a:r>
          </a:p>
          <a:p>
            <a:r>
              <a:rPr lang="en-US" sz="1000" dirty="0"/>
              <a:t>     public void </a:t>
            </a:r>
            <a:r>
              <a:rPr lang="en-US" sz="1000" dirty="0" err="1"/>
              <a:t>setCountry</a:t>
            </a:r>
            <a:r>
              <a:rPr lang="en-US" sz="1000" dirty="0"/>
              <a:t>(String country) {</a:t>
            </a:r>
          </a:p>
          <a:p>
            <a:r>
              <a:rPr lang="en-US" sz="1000" dirty="0"/>
              <a:t>        </a:t>
            </a:r>
            <a:r>
              <a:rPr lang="en-US" sz="1000" dirty="0" err="1"/>
              <a:t>this.country</a:t>
            </a:r>
            <a:r>
              <a:rPr lang="en-US" sz="1000" dirty="0"/>
              <a:t> = country;</a:t>
            </a:r>
          </a:p>
          <a:p>
            <a:r>
              <a:rPr lang="en-US" sz="1000" dirty="0"/>
              <a:t>    }</a:t>
            </a:r>
          </a:p>
          <a:p>
            <a:r>
              <a:rPr lang="en-US" sz="1000" dirty="0"/>
              <a:t>}</a:t>
            </a:r>
          </a:p>
        </p:txBody>
      </p:sp>
    </p:spTree>
    <p:extLst>
      <p:ext uri="{BB962C8B-B14F-4D97-AF65-F5344CB8AC3E}">
        <p14:creationId xmlns:p14="http://schemas.microsoft.com/office/powerpoint/2010/main" val="7695685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63976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a:t>Now Configure in </a:t>
            </a:r>
            <a:r>
              <a:rPr lang="en-US" sz="1800" b="1" dirty="0"/>
              <a:t>Persistance.xml</a:t>
            </a:r>
            <a:r>
              <a:rPr lang="en-US" sz="1800" dirty="0"/>
              <a:t> file instead of Hbm.Confg.xml file</a:t>
            </a:r>
          </a:p>
          <a:p>
            <a:pPr lvl="1"/>
            <a:r>
              <a:rPr lang="en-US" sz="1800" dirty="0"/>
              <a:t>Persistance.XML file define one or more object-relation. Keep this file in resources folder</a:t>
            </a:r>
          </a:p>
        </p:txBody>
      </p:sp>
      <p:sp>
        <p:nvSpPr>
          <p:cNvPr id="6" name="Rectangle 5">
            <a:extLst>
              <a:ext uri="{FF2B5EF4-FFF2-40B4-BE49-F238E27FC236}">
                <a16:creationId xmlns:a16="http://schemas.microsoft.com/office/drawing/2014/main" id="{989107C8-7EB7-4165-89E5-9125BE3192FC}"/>
              </a:ext>
            </a:extLst>
          </p:cNvPr>
          <p:cNvSpPr/>
          <p:nvPr/>
        </p:nvSpPr>
        <p:spPr>
          <a:xfrm>
            <a:off x="1973943" y="1981200"/>
            <a:ext cx="5638800" cy="3277820"/>
          </a:xfrm>
          <a:prstGeom prst="rect">
            <a:avLst/>
          </a:prstGeom>
        </p:spPr>
        <p:txBody>
          <a:bodyPr wrap="square">
            <a:spAutoFit/>
          </a:bodyPr>
          <a:lstStyle/>
          <a:p>
            <a:r>
              <a:rPr lang="en-IN" sz="1050" dirty="0"/>
              <a:t>&lt;?xml version="1.0" encoding="UTF-8"?&gt;</a:t>
            </a:r>
          </a:p>
          <a:p>
            <a:r>
              <a:rPr lang="en-IN" sz="1050" dirty="0"/>
              <a:t>&lt;persistence version="2.1"</a:t>
            </a:r>
          </a:p>
          <a:p>
            <a:r>
              <a:rPr lang="en-IN" sz="1050" dirty="0"/>
              <a:t>    </a:t>
            </a:r>
            <a:r>
              <a:rPr lang="en-IN" sz="1050" dirty="0" err="1"/>
              <a:t>xmlns</a:t>
            </a:r>
            <a:r>
              <a:rPr lang="en-IN" sz="1050" dirty="0"/>
              <a:t>="http://xmlns.jcp.org/xml/ns/persistence" </a:t>
            </a:r>
            <a:r>
              <a:rPr lang="en-IN" sz="1050" dirty="0" err="1"/>
              <a:t>xmlns:xsi</a:t>
            </a:r>
            <a:r>
              <a:rPr lang="en-IN" sz="1050" dirty="0"/>
              <a:t>="http://www.w3.org/2001/XMLSchema-instance"</a:t>
            </a:r>
          </a:p>
          <a:p>
            <a:r>
              <a:rPr lang="en-IN" sz="1050" dirty="0"/>
              <a:t>    </a:t>
            </a:r>
            <a:r>
              <a:rPr lang="en-IN" sz="1050" dirty="0" err="1"/>
              <a:t>xsi:schemaLocation</a:t>
            </a:r>
            <a:r>
              <a:rPr lang="en-IN" sz="1050" dirty="0"/>
              <a:t>="http://xmlns.jcp.org/xml/ns/persistence http://xmlns.jcp.org/xml/ns/persistence/persistence_2_1.xsd"&gt;</a:t>
            </a:r>
          </a:p>
          <a:p>
            <a:r>
              <a:rPr lang="en-IN" sz="1050" dirty="0"/>
              <a:t>    &lt;persistence-unit name="</a:t>
            </a:r>
            <a:r>
              <a:rPr lang="en-IN" dirty="0"/>
              <a:t> </a:t>
            </a:r>
            <a:r>
              <a:rPr lang="en-IN" sz="1100" dirty="0" err="1"/>
              <a:t>mappedby</a:t>
            </a:r>
            <a:r>
              <a:rPr lang="en-IN" sz="1100" dirty="0"/>
              <a:t> </a:t>
            </a:r>
            <a:r>
              <a:rPr lang="en-IN" sz="1050" dirty="0"/>
              <a:t>" transaction-type="RESOURCE_LOCAL"&gt;</a:t>
            </a:r>
          </a:p>
          <a:p>
            <a:r>
              <a:rPr lang="en-IN" sz="1050" dirty="0"/>
              <a:t>        &lt;class&gt;</a:t>
            </a:r>
            <a:r>
              <a:rPr lang="en-IN" sz="1050" dirty="0" err="1"/>
              <a:t>com.test.model.Employee</a:t>
            </a:r>
            <a:r>
              <a:rPr lang="en-IN" sz="1050" dirty="0"/>
              <a:t>&lt;/class&gt;</a:t>
            </a:r>
          </a:p>
          <a:p>
            <a:r>
              <a:rPr lang="en-IN" sz="1050" dirty="0"/>
              <a:t>        &lt;class&gt; </a:t>
            </a:r>
            <a:r>
              <a:rPr lang="en-IN" sz="1050" dirty="0" err="1"/>
              <a:t>com.test.model.Passport</a:t>
            </a:r>
            <a:r>
              <a:rPr lang="en-IN" sz="1050" dirty="0"/>
              <a:t>&lt;/class&gt;</a:t>
            </a:r>
          </a:p>
          <a:p>
            <a:r>
              <a:rPr lang="en-IN" sz="1050" dirty="0"/>
              <a:t> </a:t>
            </a:r>
          </a:p>
          <a:p>
            <a:r>
              <a:rPr lang="en-IN" sz="1050" dirty="0"/>
              <a:t>        &lt;!-- Configuring The Database Connection Details --&gt;</a:t>
            </a:r>
          </a:p>
          <a:p>
            <a:r>
              <a:rPr lang="en-IN" sz="1050" dirty="0"/>
              <a:t>        &lt;properties&gt;</a:t>
            </a:r>
          </a:p>
          <a:p>
            <a:r>
              <a:rPr lang="en-IN" sz="1050" dirty="0"/>
              <a:t>            &lt;property name="</a:t>
            </a:r>
            <a:r>
              <a:rPr lang="en-IN" sz="1050" dirty="0" err="1"/>
              <a:t>javax.persistence.jdbc.driver</a:t>
            </a:r>
            <a:r>
              <a:rPr lang="en-IN" sz="1050" dirty="0"/>
              <a:t>" value="</a:t>
            </a:r>
            <a:r>
              <a:rPr lang="en-IN" sz="1050" dirty="0" err="1"/>
              <a:t>com.mysql.jdbc.Driver</a:t>
            </a:r>
            <a:r>
              <a:rPr lang="en-IN" sz="1050" dirty="0"/>
              <a:t>" /&gt;</a:t>
            </a:r>
          </a:p>
          <a:p>
            <a:r>
              <a:rPr lang="en-IN" sz="1050" dirty="0"/>
              <a:t>           &lt;property name="javax.persistence.jdbc.url" value="</a:t>
            </a:r>
            <a:r>
              <a:rPr lang="en-IN" sz="1050" dirty="0" err="1"/>
              <a:t>jdbc:mysql</a:t>
            </a:r>
            <a:r>
              <a:rPr lang="en-IN" sz="1050" dirty="0"/>
              <a:t>://localhost:3306/mapping" /&gt;</a:t>
            </a:r>
          </a:p>
          <a:p>
            <a:r>
              <a:rPr lang="en-IN" sz="1050" dirty="0"/>
              <a:t>            &lt;property name="</a:t>
            </a:r>
            <a:r>
              <a:rPr lang="en-IN" sz="1050" dirty="0" err="1"/>
              <a:t>javax.persistence.jdbc.user</a:t>
            </a:r>
            <a:r>
              <a:rPr lang="en-IN" sz="1050" dirty="0"/>
              <a:t>" value="root" /&gt;</a:t>
            </a:r>
          </a:p>
          <a:p>
            <a:r>
              <a:rPr lang="en-IN" sz="1050" dirty="0"/>
              <a:t>            &lt;property name="</a:t>
            </a:r>
            <a:r>
              <a:rPr lang="en-IN" sz="1050" dirty="0" err="1"/>
              <a:t>javax.persistence.jdbc.password</a:t>
            </a:r>
            <a:r>
              <a:rPr lang="en-IN" sz="1050" dirty="0"/>
              <a:t>" value=“root" /&gt;</a:t>
            </a:r>
          </a:p>
          <a:p>
            <a:r>
              <a:rPr lang="en-IN" sz="1050" dirty="0"/>
              <a:t>        &lt;/properties&gt;</a:t>
            </a:r>
          </a:p>
          <a:p>
            <a:r>
              <a:rPr lang="en-IN" sz="1050" dirty="0"/>
              <a:t>    &lt;/persistence-unit&gt;</a:t>
            </a:r>
          </a:p>
          <a:p>
            <a:r>
              <a:rPr lang="en-IN" sz="1050" dirty="0"/>
              <a:t>&lt;/persistence&gt;</a:t>
            </a:r>
          </a:p>
        </p:txBody>
      </p:sp>
    </p:spTree>
    <p:extLst>
      <p:ext uri="{BB962C8B-B14F-4D97-AF65-F5344CB8AC3E}">
        <p14:creationId xmlns:p14="http://schemas.microsoft.com/office/powerpoint/2010/main" val="4065077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3018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0" dirty="0"/>
              <a:t>Main java file will map with persistence.xml file for configuration</a:t>
            </a:r>
          </a:p>
        </p:txBody>
      </p:sp>
      <p:sp>
        <p:nvSpPr>
          <p:cNvPr id="3" name="Rectangle 2">
            <a:extLst>
              <a:ext uri="{FF2B5EF4-FFF2-40B4-BE49-F238E27FC236}">
                <a16:creationId xmlns:a16="http://schemas.microsoft.com/office/drawing/2014/main" id="{AD9CA693-8897-4C0C-97FB-DD05D212DDD9}"/>
              </a:ext>
            </a:extLst>
          </p:cNvPr>
          <p:cNvSpPr/>
          <p:nvPr/>
        </p:nvSpPr>
        <p:spPr>
          <a:xfrm>
            <a:off x="172864" y="1981200"/>
            <a:ext cx="4183743" cy="4662815"/>
          </a:xfrm>
          <a:prstGeom prst="rect">
            <a:avLst/>
          </a:prstGeom>
        </p:spPr>
        <p:txBody>
          <a:bodyPr wrap="square">
            <a:spAutoFit/>
          </a:bodyPr>
          <a:lstStyle/>
          <a:p>
            <a:r>
              <a:rPr lang="en-IN" sz="1100" dirty="0"/>
              <a:t>import </a:t>
            </a:r>
            <a:r>
              <a:rPr lang="en-IN" sz="1100" dirty="0" err="1"/>
              <a:t>javax.persistence.EntityManager</a:t>
            </a:r>
            <a:r>
              <a:rPr lang="en-IN" sz="1100" dirty="0"/>
              <a:t>;</a:t>
            </a:r>
          </a:p>
          <a:p>
            <a:r>
              <a:rPr lang="en-IN" sz="1100" dirty="0"/>
              <a:t>import </a:t>
            </a:r>
            <a:r>
              <a:rPr lang="en-IN" sz="1100" dirty="0" err="1"/>
              <a:t>javax.persistence.EntityManagerFactory</a:t>
            </a:r>
            <a:r>
              <a:rPr lang="en-IN" sz="1100" dirty="0"/>
              <a:t>;</a:t>
            </a:r>
          </a:p>
          <a:p>
            <a:r>
              <a:rPr lang="en-IN" sz="1100" dirty="0"/>
              <a:t>import </a:t>
            </a:r>
            <a:r>
              <a:rPr lang="en-IN" sz="1100" dirty="0" err="1"/>
              <a:t>javax.persistence.Persistence</a:t>
            </a:r>
            <a:r>
              <a:rPr lang="en-IN" sz="1100" dirty="0"/>
              <a:t>;</a:t>
            </a:r>
          </a:p>
          <a:p>
            <a:r>
              <a:rPr lang="en-IN" sz="1100" dirty="0"/>
              <a:t> </a:t>
            </a:r>
          </a:p>
          <a:p>
            <a:r>
              <a:rPr lang="en-IN" sz="1100" dirty="0"/>
              <a:t>public class </a:t>
            </a:r>
            <a:r>
              <a:rPr lang="en-IN" sz="1100" dirty="0" err="1"/>
              <a:t>MainApp</a:t>
            </a:r>
            <a:r>
              <a:rPr lang="en-IN" sz="1100" dirty="0"/>
              <a:t> {</a:t>
            </a:r>
          </a:p>
          <a:p>
            <a:r>
              <a:rPr lang="en-IN" sz="1100" dirty="0"/>
              <a:t> </a:t>
            </a:r>
          </a:p>
          <a:p>
            <a:r>
              <a:rPr lang="en-IN" sz="1100" dirty="0"/>
              <a:t>    private static final </a:t>
            </a:r>
            <a:r>
              <a:rPr lang="en-IN" sz="1100" dirty="0" err="1"/>
              <a:t>EntityManagerFactory</a:t>
            </a:r>
            <a:r>
              <a:rPr lang="en-IN" sz="1100" dirty="0"/>
              <a:t> </a:t>
            </a:r>
            <a:r>
              <a:rPr lang="en-IN" sz="1100" dirty="0" err="1"/>
              <a:t>emFactoryObj</a:t>
            </a:r>
            <a:r>
              <a:rPr lang="en-IN" sz="1100" dirty="0"/>
              <a:t>;</a:t>
            </a:r>
          </a:p>
          <a:p>
            <a:r>
              <a:rPr lang="en-IN" sz="1100" dirty="0"/>
              <a:t>    private static final String PERSISTENCE_UNIT_NAME = " </a:t>
            </a:r>
            <a:r>
              <a:rPr lang="en-IN" sz="1100" dirty="0" err="1"/>
              <a:t>mappedby</a:t>
            </a:r>
            <a:r>
              <a:rPr lang="en-IN" sz="1100" dirty="0"/>
              <a:t> ";   </a:t>
            </a:r>
          </a:p>
          <a:p>
            <a:r>
              <a:rPr lang="en-IN" sz="1100" dirty="0"/>
              <a:t> </a:t>
            </a:r>
          </a:p>
          <a:p>
            <a:r>
              <a:rPr lang="en-IN" sz="1100" dirty="0"/>
              <a:t>    static {</a:t>
            </a:r>
          </a:p>
          <a:p>
            <a:r>
              <a:rPr lang="en-IN" sz="1100" dirty="0"/>
              <a:t>        </a:t>
            </a:r>
            <a:r>
              <a:rPr lang="en-IN" sz="1100" dirty="0" err="1"/>
              <a:t>emFactoryObj</a:t>
            </a:r>
            <a:r>
              <a:rPr lang="en-IN" sz="1100" dirty="0"/>
              <a:t> = </a:t>
            </a:r>
            <a:r>
              <a:rPr lang="en-IN" sz="1100" dirty="0" err="1"/>
              <a:t>Persistence.createEntityManagerFactory</a:t>
            </a:r>
            <a:r>
              <a:rPr lang="en-IN" sz="1100" dirty="0"/>
              <a:t>(PERSISTENCE_UNIT_NAME);</a:t>
            </a:r>
          </a:p>
          <a:p>
            <a:r>
              <a:rPr lang="en-IN" sz="1100" dirty="0"/>
              <a:t>    }</a:t>
            </a:r>
          </a:p>
          <a:p>
            <a:r>
              <a:rPr lang="en-IN" sz="1100" dirty="0"/>
              <a:t> </a:t>
            </a:r>
          </a:p>
          <a:p>
            <a:r>
              <a:rPr lang="en-IN" sz="1100" dirty="0"/>
              <a:t>    // This Method Is Used To Retrieve The '</a:t>
            </a:r>
            <a:r>
              <a:rPr lang="en-IN" sz="1100" dirty="0" err="1"/>
              <a:t>EntityManager</a:t>
            </a:r>
            <a:r>
              <a:rPr lang="en-IN" sz="1100" dirty="0"/>
              <a:t>' Object</a:t>
            </a:r>
          </a:p>
          <a:p>
            <a:r>
              <a:rPr lang="en-IN" sz="1100" dirty="0"/>
              <a:t>    public static </a:t>
            </a:r>
            <a:r>
              <a:rPr lang="en-IN" sz="1100" dirty="0" err="1"/>
              <a:t>EntityManager</a:t>
            </a:r>
            <a:r>
              <a:rPr lang="en-IN" sz="1100" dirty="0"/>
              <a:t> </a:t>
            </a:r>
            <a:r>
              <a:rPr lang="en-IN" sz="1100" dirty="0" err="1"/>
              <a:t>getEntityManager</a:t>
            </a:r>
            <a:r>
              <a:rPr lang="en-IN" sz="1100" dirty="0"/>
              <a:t>() {</a:t>
            </a:r>
          </a:p>
          <a:p>
            <a:r>
              <a:rPr lang="en-IN" sz="1100" dirty="0"/>
              <a:t>        return </a:t>
            </a:r>
            <a:r>
              <a:rPr lang="en-IN" sz="1100" dirty="0" err="1"/>
              <a:t>emFactoryObj.createEntityManager</a:t>
            </a:r>
            <a:r>
              <a:rPr lang="en-IN" sz="1100" dirty="0"/>
              <a:t>();</a:t>
            </a:r>
          </a:p>
          <a:p>
            <a:r>
              <a:rPr lang="en-IN" sz="1100" dirty="0"/>
              <a:t>    }</a:t>
            </a:r>
          </a:p>
          <a:p>
            <a:r>
              <a:rPr lang="en-IN" sz="1100" dirty="0"/>
              <a:t> </a:t>
            </a:r>
          </a:p>
          <a:p>
            <a:r>
              <a:rPr lang="en-IN" sz="1100" dirty="0"/>
              <a:t>    private static void </a:t>
            </a:r>
            <a:r>
              <a:rPr lang="en-IN" sz="1100" dirty="0" err="1"/>
              <a:t>insertRecord</a:t>
            </a:r>
            <a:r>
              <a:rPr lang="en-IN" sz="1100" dirty="0"/>
              <a:t>() {</a:t>
            </a:r>
          </a:p>
          <a:p>
            <a:r>
              <a:rPr lang="en-IN" sz="1100" dirty="0"/>
              <a:t>        </a:t>
            </a:r>
            <a:r>
              <a:rPr lang="en-IN" sz="1100" dirty="0" err="1"/>
              <a:t>EntityManager</a:t>
            </a:r>
            <a:r>
              <a:rPr lang="en-IN" sz="1100" dirty="0"/>
              <a:t> </a:t>
            </a:r>
            <a:r>
              <a:rPr lang="en-IN" sz="1100" dirty="0" err="1"/>
              <a:t>entityMgrObj</a:t>
            </a:r>
            <a:r>
              <a:rPr lang="en-IN" sz="1100" dirty="0"/>
              <a:t> = </a:t>
            </a:r>
            <a:r>
              <a:rPr lang="en-IN" sz="1100" dirty="0" err="1"/>
              <a:t>getEntityManager</a:t>
            </a:r>
            <a:r>
              <a:rPr lang="en-IN" sz="1100" dirty="0"/>
              <a:t>();</a:t>
            </a:r>
          </a:p>
          <a:p>
            <a:r>
              <a:rPr lang="en-IN" sz="1100" dirty="0"/>
              <a:t>        if (null != </a:t>
            </a:r>
            <a:r>
              <a:rPr lang="en-IN" sz="1100" dirty="0" err="1"/>
              <a:t>entityMgrObj</a:t>
            </a:r>
            <a:r>
              <a:rPr lang="en-IN" sz="1100" dirty="0"/>
              <a:t>) {</a:t>
            </a:r>
          </a:p>
          <a:p>
            <a:r>
              <a:rPr lang="en-IN" sz="1100" dirty="0"/>
              <a:t>            </a:t>
            </a:r>
            <a:r>
              <a:rPr lang="en-IN" sz="1100" dirty="0" err="1"/>
              <a:t>entityMgrObj.getTransaction</a:t>
            </a:r>
            <a:r>
              <a:rPr lang="en-IN" sz="1100" dirty="0"/>
              <a:t>().begin();</a:t>
            </a:r>
          </a:p>
          <a:p>
            <a:r>
              <a:rPr lang="en-IN" sz="1100" dirty="0"/>
              <a:t> </a:t>
            </a:r>
          </a:p>
          <a:p>
            <a:r>
              <a:rPr lang="en-IN" sz="1100" dirty="0"/>
              <a:t>            Employee </a:t>
            </a:r>
            <a:r>
              <a:rPr lang="en-IN" sz="1100" dirty="0" err="1"/>
              <a:t>empObj</a:t>
            </a:r>
            <a:r>
              <a:rPr lang="en-IN" sz="1100" dirty="0"/>
              <a:t> = new Employee();</a:t>
            </a:r>
          </a:p>
          <a:p>
            <a:r>
              <a:rPr lang="en-IN" sz="1100" dirty="0"/>
              <a:t>            </a:t>
            </a:r>
            <a:r>
              <a:rPr lang="en-IN" sz="1100" dirty="0" err="1"/>
              <a:t>empObj.setName</a:t>
            </a:r>
            <a:r>
              <a:rPr lang="en-IN" sz="1100" dirty="0"/>
              <a:t>("Harry Potter");            </a:t>
            </a:r>
          </a:p>
        </p:txBody>
      </p:sp>
      <p:sp>
        <p:nvSpPr>
          <p:cNvPr id="6" name="Rectangle 5">
            <a:extLst>
              <a:ext uri="{FF2B5EF4-FFF2-40B4-BE49-F238E27FC236}">
                <a16:creationId xmlns:a16="http://schemas.microsoft.com/office/drawing/2014/main" id="{CD3000D9-B414-4A75-B347-B5CB967EB98D}"/>
              </a:ext>
            </a:extLst>
          </p:cNvPr>
          <p:cNvSpPr/>
          <p:nvPr/>
        </p:nvSpPr>
        <p:spPr>
          <a:xfrm>
            <a:off x="4572000" y="2327448"/>
            <a:ext cx="4572000" cy="3970318"/>
          </a:xfrm>
          <a:prstGeom prst="rect">
            <a:avLst/>
          </a:prstGeom>
        </p:spPr>
        <p:txBody>
          <a:bodyPr>
            <a:spAutoFit/>
          </a:bodyPr>
          <a:lstStyle/>
          <a:p>
            <a:r>
              <a:rPr lang="en-IN" sz="1200" dirty="0"/>
              <a:t>Passport </a:t>
            </a:r>
            <a:r>
              <a:rPr lang="en-IN" sz="1200" dirty="0" err="1"/>
              <a:t>passportDetailsObj</a:t>
            </a:r>
            <a:r>
              <a:rPr lang="en-IN" sz="1200" dirty="0"/>
              <a:t> = new Passport();</a:t>
            </a:r>
          </a:p>
          <a:p>
            <a:r>
              <a:rPr lang="en-IN" sz="1200" dirty="0"/>
              <a:t>            passportDetailsObj.setAddressLine1("Cupboard Under D' Stairs");</a:t>
            </a:r>
          </a:p>
          <a:p>
            <a:r>
              <a:rPr lang="en-IN" sz="1200" dirty="0"/>
              <a:t>            passportDetailsObj.setAddressLine2(" 4 Privet Drive");</a:t>
            </a:r>
          </a:p>
          <a:p>
            <a:r>
              <a:rPr lang="en-IN" sz="1200" dirty="0"/>
              <a:t>            </a:t>
            </a:r>
            <a:r>
              <a:rPr lang="en-IN" sz="1200" dirty="0" err="1"/>
              <a:t>passportDetailsObj.setState</a:t>
            </a:r>
            <a:r>
              <a:rPr lang="en-IN" sz="1200" dirty="0"/>
              <a:t>("Little Whinging");</a:t>
            </a:r>
          </a:p>
          <a:p>
            <a:r>
              <a:rPr lang="en-IN" sz="1200" dirty="0"/>
              <a:t>            </a:t>
            </a:r>
            <a:r>
              <a:rPr lang="en-IN" sz="1200" dirty="0" err="1"/>
              <a:t>passportDetailsObj.setCountry</a:t>
            </a:r>
            <a:r>
              <a:rPr lang="en-IN" sz="1200" dirty="0"/>
              <a:t>("Surrey");</a:t>
            </a:r>
          </a:p>
          <a:p>
            <a:r>
              <a:rPr lang="en-IN" sz="1200" dirty="0"/>
              <a:t>            </a:t>
            </a:r>
            <a:r>
              <a:rPr lang="en-IN" sz="1200" dirty="0" err="1"/>
              <a:t>empObj.setPassportDetails</a:t>
            </a:r>
            <a:r>
              <a:rPr lang="en-IN" sz="1200" dirty="0"/>
              <a:t>(</a:t>
            </a:r>
            <a:r>
              <a:rPr lang="en-IN" sz="1200" dirty="0" err="1"/>
              <a:t>passportDetailsObj</a:t>
            </a:r>
            <a:r>
              <a:rPr lang="en-IN" sz="1200" dirty="0"/>
              <a:t>);</a:t>
            </a:r>
          </a:p>
          <a:p>
            <a:r>
              <a:rPr lang="en-IN" sz="1200" dirty="0"/>
              <a:t>            </a:t>
            </a:r>
            <a:r>
              <a:rPr lang="en-IN" sz="1200" dirty="0" err="1"/>
              <a:t>entityMgrObj.persist</a:t>
            </a:r>
            <a:r>
              <a:rPr lang="en-IN" sz="1200" dirty="0"/>
              <a:t>(</a:t>
            </a:r>
            <a:r>
              <a:rPr lang="en-IN" sz="1200" dirty="0" err="1"/>
              <a:t>empObj</a:t>
            </a:r>
            <a:r>
              <a:rPr lang="en-IN" sz="1200" dirty="0"/>
              <a:t>);</a:t>
            </a:r>
          </a:p>
          <a:p>
            <a:r>
              <a:rPr lang="en-IN" sz="1200" dirty="0"/>
              <a:t> </a:t>
            </a:r>
          </a:p>
          <a:p>
            <a:r>
              <a:rPr lang="en-IN" sz="1200" dirty="0"/>
              <a:t>            </a:t>
            </a:r>
            <a:r>
              <a:rPr lang="en-IN" sz="1200" dirty="0" err="1"/>
              <a:t>entityMgrObj.getTransaction</a:t>
            </a:r>
            <a:r>
              <a:rPr lang="en-IN" sz="1200" dirty="0"/>
              <a:t>().commit();</a:t>
            </a:r>
          </a:p>
          <a:p>
            <a:r>
              <a:rPr lang="en-IN" sz="1200" dirty="0"/>
              <a:t> </a:t>
            </a:r>
          </a:p>
          <a:p>
            <a:r>
              <a:rPr lang="en-IN" sz="1200" dirty="0"/>
              <a:t>            </a:t>
            </a:r>
            <a:r>
              <a:rPr lang="en-IN" sz="1200" dirty="0" err="1"/>
              <a:t>entityMgrObj.clear</a:t>
            </a:r>
            <a:r>
              <a:rPr lang="en-IN" sz="1200" dirty="0"/>
              <a:t>();</a:t>
            </a:r>
          </a:p>
          <a:p>
            <a:r>
              <a:rPr lang="en-IN" sz="1200" dirty="0"/>
              <a:t>            System.out.println("Record Successfully Inserted In The Database");</a:t>
            </a:r>
          </a:p>
          <a:p>
            <a:r>
              <a:rPr lang="en-IN" sz="1200" dirty="0"/>
              <a:t>        }</a:t>
            </a:r>
          </a:p>
          <a:p>
            <a:r>
              <a:rPr lang="en-IN" sz="1200" dirty="0"/>
              <a:t>    }</a:t>
            </a:r>
          </a:p>
          <a:p>
            <a:r>
              <a:rPr lang="en-IN" sz="1200" dirty="0"/>
              <a:t> </a:t>
            </a:r>
          </a:p>
          <a:p>
            <a:r>
              <a:rPr lang="en-IN" sz="1200" dirty="0"/>
              <a:t>    public static void main(String[] </a:t>
            </a:r>
            <a:r>
              <a:rPr lang="en-IN" sz="1200" dirty="0" err="1"/>
              <a:t>args</a:t>
            </a:r>
            <a:r>
              <a:rPr lang="en-IN" sz="1200" dirty="0"/>
              <a:t>) {</a:t>
            </a:r>
          </a:p>
          <a:p>
            <a:r>
              <a:rPr lang="en-IN" sz="1200" dirty="0"/>
              <a:t>        </a:t>
            </a:r>
            <a:r>
              <a:rPr lang="en-IN" sz="1200" dirty="0" err="1"/>
              <a:t>insertRecord</a:t>
            </a:r>
            <a:r>
              <a:rPr lang="en-IN" sz="1200" dirty="0"/>
              <a:t>();</a:t>
            </a:r>
          </a:p>
          <a:p>
            <a:r>
              <a:rPr lang="en-IN" sz="1200" dirty="0"/>
              <a:t>    }</a:t>
            </a:r>
          </a:p>
          <a:p>
            <a:r>
              <a:rPr lang="en-IN" sz="1200" dirty="0"/>
              <a:t>}</a:t>
            </a:r>
          </a:p>
        </p:txBody>
      </p:sp>
      <p:sp>
        <p:nvSpPr>
          <p:cNvPr id="7" name="Rectangle: Rounded Corners 6">
            <a:extLst>
              <a:ext uri="{FF2B5EF4-FFF2-40B4-BE49-F238E27FC236}">
                <a16:creationId xmlns:a16="http://schemas.microsoft.com/office/drawing/2014/main" id="{8CA90935-B40B-4040-B3A0-8B2EEE042AA5}"/>
              </a:ext>
            </a:extLst>
          </p:cNvPr>
          <p:cNvSpPr/>
          <p:nvPr/>
        </p:nvSpPr>
        <p:spPr>
          <a:xfrm>
            <a:off x="172865" y="2819400"/>
            <a:ext cx="4183742" cy="1752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89300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11" y="2209800"/>
            <a:ext cx="8229600" cy="4457953"/>
          </a:xfrm>
          <a:prstGeom prst="rect">
            <a:avLst/>
          </a:prstGeom>
          <a:ln>
            <a:solidFill>
              <a:schemeClr val="accent2"/>
            </a:solidFill>
          </a:ln>
        </p:spPr>
      </p:pic>
      <p:sp>
        <p:nvSpPr>
          <p:cNvPr id="5" name="Content Placeholder 2"/>
          <p:cNvSpPr txBox="1">
            <a:spLocks/>
          </p:cNvSpPr>
          <p:nvPr/>
        </p:nvSpPr>
        <p:spPr>
          <a:xfrm>
            <a:off x="678543" y="917348"/>
            <a:ext cx="8229600" cy="3780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200" dirty="0"/>
              <a:t>Run The program</a:t>
            </a:r>
          </a:p>
        </p:txBody>
      </p:sp>
    </p:spTree>
    <p:extLst>
      <p:ext uri="{BB962C8B-B14F-4D97-AF65-F5344CB8AC3E}">
        <p14:creationId xmlns:p14="http://schemas.microsoft.com/office/powerpoint/2010/main" val="1155814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4640"/>
            <a:ext cx="6934200" cy="639762"/>
          </a:xfrm>
        </p:spPr>
        <p:txBody>
          <a:bodyPr/>
          <a:lstStyle/>
          <a:p>
            <a:r>
              <a:rPr lang="en-US" dirty="0"/>
              <a:t>Many to Many Mapping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95400"/>
            <a:ext cx="7562850" cy="1495425"/>
          </a:xfrm>
        </p:spPr>
      </p:pic>
      <p:sp>
        <p:nvSpPr>
          <p:cNvPr id="5" name="Rectangle 4" descr="db schema of employee"/>
          <p:cNvSpPr/>
          <p:nvPr/>
        </p:nvSpPr>
        <p:spPr>
          <a:xfrm>
            <a:off x="304801" y="2971800"/>
            <a:ext cx="8458199" cy="2862322"/>
          </a:xfrm>
          <a:prstGeom prst="rect">
            <a:avLst/>
          </a:prstGeom>
        </p:spPr>
        <p:txBody>
          <a:bodyPr wrap="square">
            <a:spAutoFit/>
          </a:bodyPr>
          <a:lstStyle/>
          <a:p>
            <a:r>
              <a:rPr lang="en-US" sz="2000" b="1" dirty="0"/>
              <a:t>Many-TO-MANY</a:t>
            </a:r>
            <a:r>
              <a:rPr lang="en-US" sz="2000" dirty="0"/>
              <a:t> mapping use the </a:t>
            </a:r>
            <a:r>
              <a:rPr lang="en-US" sz="2000" b="1" dirty="0"/>
              <a:t>SET</a:t>
            </a:r>
            <a:r>
              <a:rPr lang="en-US" sz="2000" dirty="0"/>
              <a:t> concept of collection.</a:t>
            </a:r>
          </a:p>
          <a:p>
            <a:pPr marL="342900" indent="-342900">
              <a:buFont typeface="Wingdings" panose="05000000000000000000" pitchFamily="2" charset="2"/>
              <a:buChar char="q"/>
            </a:pPr>
            <a:r>
              <a:rPr lang="en-US" sz="2000" dirty="0"/>
              <a:t>A SET is mapped table data in &lt;</a:t>
            </a:r>
            <a:r>
              <a:rPr lang="en-US" sz="2000" b="1" dirty="0"/>
              <a:t>SET</a:t>
            </a:r>
            <a:r>
              <a:rPr lang="en-US" sz="2000" dirty="0"/>
              <a:t>&gt;</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a:t>Employee can be assigned multiple to </a:t>
            </a:r>
            <a:r>
              <a:rPr lang="en-US" sz="2000" b="1" dirty="0"/>
              <a:t>multiple projects </a:t>
            </a:r>
            <a:r>
              <a:rPr lang="en-US" sz="2000" dirty="0"/>
              <a:t>and multiple employees.</a:t>
            </a:r>
          </a:p>
          <a:p>
            <a:pPr marL="342900" indent="-342900">
              <a:buFont typeface="Wingdings" panose="05000000000000000000" pitchFamily="2" charset="2"/>
              <a:buChar char="q"/>
            </a:pPr>
            <a:r>
              <a:rPr lang="en-US" sz="2000" dirty="0"/>
              <a:t>It is implemented for database using </a:t>
            </a:r>
            <a:r>
              <a:rPr lang="en-US" sz="2000" b="1" dirty="0"/>
              <a:t>JOIN</a:t>
            </a:r>
            <a:r>
              <a:rPr lang="en-US" sz="2000" dirty="0"/>
              <a:t> table.</a:t>
            </a:r>
          </a:p>
          <a:p>
            <a:pPr marL="342900" indent="-342900">
              <a:buFont typeface="Wingdings" panose="05000000000000000000" pitchFamily="2" charset="2"/>
              <a:buChar char="q"/>
            </a:pPr>
            <a:r>
              <a:rPr lang="en-US" sz="2000" dirty="0"/>
              <a:t>It is defined as </a:t>
            </a:r>
            <a:r>
              <a:rPr lang="en-US" sz="2000" b="1" dirty="0"/>
              <a:t>multiple entities </a:t>
            </a:r>
            <a:r>
              <a:rPr lang="en-US" sz="2000" dirty="0"/>
              <a:t>where one can have multiple relations.</a:t>
            </a:r>
          </a:p>
          <a:p>
            <a:pPr marL="342900" indent="-342900">
              <a:buFont typeface="Wingdings" panose="05000000000000000000" pitchFamily="2" charset="2"/>
              <a:buChar char="q"/>
            </a:pPr>
            <a:r>
              <a:rPr lang="en-US" sz="2000" dirty="0"/>
              <a:t>One thing is important here is that when we used MANY-TO-MANY mapping in Hibernate it will generate two </a:t>
            </a:r>
            <a:r>
              <a:rPr lang="en-US" sz="2000" b="1" dirty="0"/>
              <a:t>POJO</a:t>
            </a:r>
            <a:r>
              <a:rPr lang="en-US" sz="2000" dirty="0"/>
              <a:t> objects </a:t>
            </a:r>
          </a:p>
        </p:txBody>
      </p:sp>
    </p:spTree>
    <p:extLst>
      <p:ext uri="{BB962C8B-B14F-4D97-AF65-F5344CB8AC3E}">
        <p14:creationId xmlns:p14="http://schemas.microsoft.com/office/powerpoint/2010/main" val="20011905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Many to Many mapping Duration: 15 min</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Project With Suitable Name</a:t>
            </a:r>
          </a:p>
        </p:txBody>
      </p:sp>
      <p:pic>
        <p:nvPicPr>
          <p:cNvPr id="3" name="Picture 2">
            <a:extLst>
              <a:ext uri="{FF2B5EF4-FFF2-40B4-BE49-F238E27FC236}">
                <a16:creationId xmlns:a16="http://schemas.microsoft.com/office/drawing/2014/main" id="{057E2D71-68A9-4813-B7C2-41C9E4338379}"/>
              </a:ext>
            </a:extLst>
          </p:cNvPr>
          <p:cNvPicPr>
            <a:picLocks noChangeAspect="1"/>
          </p:cNvPicPr>
          <p:nvPr/>
        </p:nvPicPr>
        <p:blipFill rotWithShape="1">
          <a:blip r:embed="rId2"/>
          <a:srcRect t="18812" r="86666" b="15909"/>
          <a:stretch/>
        </p:blipFill>
        <p:spPr>
          <a:xfrm>
            <a:off x="2362200" y="2002971"/>
            <a:ext cx="2819400" cy="3559629"/>
          </a:xfrm>
          <a:prstGeom prst="rect">
            <a:avLst/>
          </a:prstGeom>
        </p:spPr>
      </p:pic>
    </p:spTree>
    <p:extLst>
      <p:ext uri="{BB962C8B-B14F-4D97-AF65-F5344CB8AC3E}">
        <p14:creationId xmlns:p14="http://schemas.microsoft.com/office/powerpoint/2010/main" val="2138115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Add dependency in POM.XML</a:t>
            </a:r>
          </a:p>
        </p:txBody>
      </p:sp>
      <p:sp>
        <p:nvSpPr>
          <p:cNvPr id="3" name="Rectangle 2">
            <a:extLst>
              <a:ext uri="{FF2B5EF4-FFF2-40B4-BE49-F238E27FC236}">
                <a16:creationId xmlns:a16="http://schemas.microsoft.com/office/drawing/2014/main" id="{23176941-0068-4D3C-9A2F-B296AA70642F}"/>
              </a:ext>
            </a:extLst>
          </p:cNvPr>
          <p:cNvSpPr/>
          <p:nvPr/>
        </p:nvSpPr>
        <p:spPr>
          <a:xfrm>
            <a:off x="1828800" y="2286000"/>
            <a:ext cx="4572000" cy="3416320"/>
          </a:xfrm>
          <a:prstGeom prst="rect">
            <a:avLst/>
          </a:prstGeom>
        </p:spPr>
        <p:txBody>
          <a:bodyPr>
            <a:spAutoFit/>
          </a:bodyPr>
          <a:lstStyle/>
          <a:p>
            <a:r>
              <a:rPr lang="en-IN" sz="1200" dirty="0"/>
              <a:t>&lt;dependencies&gt;</a:t>
            </a:r>
          </a:p>
          <a:p>
            <a:r>
              <a:rPr lang="en-IN" sz="1200" dirty="0"/>
              <a:t>        &lt;!-- Hibernate 4.3.6 Final --&gt;</a:t>
            </a:r>
          </a:p>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&gt;hibernate-core&lt;/</a:t>
            </a:r>
            <a:r>
              <a:rPr lang="en-IN" sz="1200" dirty="0" err="1"/>
              <a:t>artifactId</a:t>
            </a:r>
            <a:r>
              <a:rPr lang="en-IN" sz="1200" dirty="0"/>
              <a:t>&gt;</a:t>
            </a:r>
          </a:p>
          <a:p>
            <a:r>
              <a:rPr lang="en-IN" sz="1200" dirty="0"/>
              <a:t>            &lt;version&gt;4.3.6.Final&lt;/version&gt;</a:t>
            </a:r>
          </a:p>
          <a:p>
            <a:r>
              <a:rPr lang="en-IN" sz="1200" dirty="0"/>
              <a:t>        &lt;/dependency&gt;</a:t>
            </a:r>
          </a:p>
          <a:p>
            <a:r>
              <a:rPr lang="en-IN" sz="1200" dirty="0"/>
              <a:t>        &lt;!-- </a:t>
            </a:r>
            <a:r>
              <a:rPr lang="en-IN" sz="1200" dirty="0" err="1"/>
              <a:t>Mysql</a:t>
            </a:r>
            <a:r>
              <a:rPr lang="en-IN" sz="1200" dirty="0"/>
              <a:t> Connector --&gt;</a:t>
            </a:r>
          </a:p>
          <a:p>
            <a:r>
              <a:rPr lang="en-IN" sz="1200" dirty="0"/>
              <a:t>        &lt;dependency&gt;</a:t>
            </a:r>
          </a:p>
          <a:p>
            <a:r>
              <a:rPr lang="en-IN" sz="1200" dirty="0"/>
              <a:t>            &lt;</a:t>
            </a:r>
            <a:r>
              <a:rPr lang="en-IN" sz="1200" dirty="0" err="1"/>
              <a:t>groupId</a:t>
            </a:r>
            <a:r>
              <a:rPr lang="en-IN" sz="1200" dirty="0"/>
              <a:t>&gt;</a:t>
            </a:r>
            <a:r>
              <a:rPr lang="en-IN" sz="1200" dirty="0" err="1"/>
              <a:t>mysql</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mysql</a:t>
            </a:r>
            <a:r>
              <a:rPr lang="en-IN" sz="1200" dirty="0"/>
              <a:t>-connector-java&lt;/</a:t>
            </a:r>
            <a:r>
              <a:rPr lang="en-IN" sz="1200" dirty="0" err="1"/>
              <a:t>artifactId</a:t>
            </a:r>
            <a:r>
              <a:rPr lang="en-IN" sz="1200" dirty="0"/>
              <a:t>&gt;</a:t>
            </a:r>
          </a:p>
          <a:p>
            <a:r>
              <a:rPr lang="en-IN" sz="1200" dirty="0"/>
              <a:t>            &lt;version&gt;5.1.21&lt;/version&gt;</a:t>
            </a:r>
          </a:p>
          <a:p>
            <a:r>
              <a:rPr lang="en-IN" sz="1200" dirty="0"/>
              <a:t>        &lt;/dependency&gt;</a:t>
            </a:r>
          </a:p>
          <a:p>
            <a:r>
              <a:rPr lang="en-IN" sz="1200" dirty="0"/>
              <a:t>    &lt;/dependencies&gt;</a:t>
            </a:r>
          </a:p>
          <a:p>
            <a:r>
              <a:rPr lang="en-IN" sz="1200" dirty="0"/>
              <a:t>    &lt;build&gt;</a:t>
            </a:r>
          </a:p>
          <a:p>
            <a:r>
              <a:rPr lang="en-IN" sz="1200" dirty="0"/>
              <a:t>        &lt;</a:t>
            </a:r>
            <a:r>
              <a:rPr lang="en-IN" sz="1200" dirty="0" err="1"/>
              <a:t>finalName</a:t>
            </a:r>
            <a:r>
              <a:rPr lang="en-IN" sz="1200" dirty="0"/>
              <a:t>&gt;${</a:t>
            </a:r>
            <a:r>
              <a:rPr lang="en-IN" sz="1200" dirty="0" err="1"/>
              <a:t>project.artifactId</a:t>
            </a:r>
            <a:r>
              <a:rPr lang="en-IN" sz="1200" dirty="0"/>
              <a:t>}&lt;/</a:t>
            </a:r>
            <a:r>
              <a:rPr lang="en-IN" sz="1200" dirty="0" err="1"/>
              <a:t>finalName</a:t>
            </a:r>
            <a:r>
              <a:rPr lang="en-IN" sz="1200" dirty="0"/>
              <a:t>&gt;</a:t>
            </a:r>
          </a:p>
          <a:p>
            <a:r>
              <a:rPr lang="en-IN" sz="1200" dirty="0"/>
              <a:t>    &lt;/build&gt;</a:t>
            </a:r>
          </a:p>
          <a:p>
            <a:r>
              <a:rPr lang="en-IN" sz="1200" dirty="0"/>
              <a:t>&lt;/project&gt;</a:t>
            </a:r>
          </a:p>
        </p:txBody>
      </p:sp>
    </p:spTree>
    <p:extLst>
      <p:ext uri="{BB962C8B-B14F-4D97-AF65-F5344CB8AC3E}">
        <p14:creationId xmlns:p14="http://schemas.microsoft.com/office/powerpoint/2010/main" val="154636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5DCE69C2-CDAA-4DF5-9AFD-886CFA681C22}"/>
              </a:ext>
            </a:extLst>
          </p:cNvPr>
          <p:cNvSpPr/>
          <p:nvPr/>
        </p:nvSpPr>
        <p:spPr>
          <a:xfrm>
            <a:off x="457200" y="990600"/>
            <a:ext cx="3810000" cy="5693866"/>
          </a:xfrm>
          <a:prstGeom prst="rect">
            <a:avLst/>
          </a:prstGeom>
        </p:spPr>
        <p:txBody>
          <a:bodyPr wrap="square">
            <a:spAutoFit/>
          </a:bodyPr>
          <a:lstStyle/>
          <a:p>
            <a:r>
              <a:rPr lang="en-IN" b="1" dirty="0"/>
              <a:t>Customer.java Persistence Class</a:t>
            </a:r>
          </a:p>
          <a:p>
            <a:endParaRPr lang="en-IN" sz="1200" dirty="0"/>
          </a:p>
          <a:p>
            <a:r>
              <a:rPr lang="en-IN" sz="1200" dirty="0"/>
              <a:t>package </a:t>
            </a:r>
            <a:r>
              <a:rPr lang="en-IN" sz="1200" dirty="0" err="1"/>
              <a:t>com.test.entity</a:t>
            </a:r>
            <a:r>
              <a:rPr lang="en-IN" sz="1200" dirty="0"/>
              <a:t>;</a:t>
            </a:r>
          </a:p>
          <a:p>
            <a:endParaRPr lang="en-IN" sz="1200" dirty="0"/>
          </a:p>
          <a:p>
            <a:r>
              <a:rPr lang="en-IN" sz="1200" dirty="0"/>
              <a:t>import </a:t>
            </a:r>
            <a:r>
              <a:rPr lang="en-IN" sz="1200" dirty="0" err="1"/>
              <a:t>java.util.Date</a:t>
            </a:r>
            <a:r>
              <a:rPr lang="en-IN" sz="1200" dirty="0"/>
              <a:t>;</a:t>
            </a:r>
          </a:p>
          <a:p>
            <a:r>
              <a:rPr lang="en-IN" sz="1200" dirty="0"/>
              <a:t>import </a:t>
            </a:r>
            <a:r>
              <a:rPr lang="en-IN" sz="1200" dirty="0" err="1"/>
              <a:t>javax.persistence.Column</a:t>
            </a:r>
            <a:r>
              <a:rPr lang="en-IN" sz="1200" dirty="0"/>
              <a:t>;</a:t>
            </a:r>
          </a:p>
          <a:p>
            <a:r>
              <a:rPr lang="en-IN" sz="1200" dirty="0"/>
              <a:t>import </a:t>
            </a:r>
            <a:r>
              <a:rPr lang="en-IN" sz="1200" dirty="0" err="1"/>
              <a:t>javax.persistence.Entity</a:t>
            </a:r>
            <a:r>
              <a:rPr lang="en-IN" sz="1200" dirty="0"/>
              <a:t>;</a:t>
            </a:r>
          </a:p>
          <a:p>
            <a:r>
              <a:rPr lang="en-IN" sz="1200" dirty="0"/>
              <a:t>import </a:t>
            </a:r>
            <a:r>
              <a:rPr lang="en-IN" sz="1200" dirty="0" err="1"/>
              <a:t>javax.persistence.Id</a:t>
            </a:r>
            <a:r>
              <a:rPr lang="en-IN" sz="1200" dirty="0"/>
              <a:t>;</a:t>
            </a:r>
          </a:p>
          <a:p>
            <a:r>
              <a:rPr lang="en-IN" sz="1200" dirty="0"/>
              <a:t>import </a:t>
            </a:r>
            <a:r>
              <a:rPr lang="en-IN" sz="1200" dirty="0" err="1"/>
              <a:t>javax.persistence.Table</a:t>
            </a:r>
            <a:r>
              <a:rPr lang="en-IN" sz="1200" dirty="0"/>
              <a:t>;</a:t>
            </a:r>
          </a:p>
          <a:p>
            <a:endParaRPr lang="en-IN" sz="1200" dirty="0"/>
          </a:p>
          <a:p>
            <a:r>
              <a:rPr lang="en-IN" sz="1200" dirty="0"/>
              <a:t>@Entity</a:t>
            </a:r>
          </a:p>
          <a:p>
            <a:r>
              <a:rPr lang="en-IN" sz="1200" dirty="0"/>
              <a:t>@Table(name="CUSTOMERS")</a:t>
            </a:r>
          </a:p>
          <a:p>
            <a:r>
              <a:rPr lang="en-IN" sz="1200" dirty="0"/>
              <a:t>public class Customer {</a:t>
            </a:r>
          </a:p>
          <a:p>
            <a:endParaRPr lang="en-IN" sz="1200" dirty="0"/>
          </a:p>
          <a:p>
            <a:r>
              <a:rPr lang="en-IN" sz="1200" dirty="0"/>
              <a:t>@Id</a:t>
            </a:r>
          </a:p>
          <a:p>
            <a:r>
              <a:rPr lang="en-IN" sz="1200" dirty="0"/>
              <a:t>@Column(name="CUSTID")</a:t>
            </a:r>
          </a:p>
          <a:p>
            <a:r>
              <a:rPr lang="en-IN" sz="1200" dirty="0"/>
              <a:t>private int id;</a:t>
            </a:r>
          </a:p>
          <a:p>
            <a:r>
              <a:rPr lang="en-IN" sz="1200" dirty="0"/>
              <a:t>@Column(name="CFIRSTNAME")</a:t>
            </a:r>
          </a:p>
          <a:p>
            <a:r>
              <a:rPr lang="en-IN" sz="1200" dirty="0"/>
              <a:t>    private String </a:t>
            </a:r>
            <a:r>
              <a:rPr lang="en-IN" sz="1200" dirty="0" err="1"/>
              <a:t>firstName</a:t>
            </a:r>
            <a:r>
              <a:rPr lang="en-IN" sz="1200" dirty="0"/>
              <a:t>;</a:t>
            </a:r>
          </a:p>
          <a:p>
            <a:r>
              <a:rPr lang="en-IN" sz="1200" dirty="0"/>
              <a:t>@Column(name="CLASTNAME")</a:t>
            </a:r>
          </a:p>
          <a:p>
            <a:r>
              <a:rPr lang="en-IN" sz="1200" dirty="0"/>
              <a:t>    private String </a:t>
            </a:r>
            <a:r>
              <a:rPr lang="en-IN" sz="1200" dirty="0" err="1"/>
              <a:t>lastName</a:t>
            </a:r>
            <a:r>
              <a:rPr lang="en-IN" sz="1200" dirty="0"/>
              <a:t>;</a:t>
            </a:r>
          </a:p>
          <a:p>
            <a:r>
              <a:rPr lang="en-IN" sz="1200" dirty="0"/>
              <a:t>        @Column(name="CEMAIL")</a:t>
            </a:r>
          </a:p>
          <a:p>
            <a:r>
              <a:rPr lang="en-IN" sz="1200" dirty="0"/>
              <a:t>    private String email;</a:t>
            </a:r>
          </a:p>
          <a:p>
            <a:r>
              <a:rPr lang="en-IN" sz="1200" dirty="0"/>
              <a:t>		</a:t>
            </a:r>
          </a:p>
          <a:p>
            <a:r>
              <a:rPr lang="en-IN" sz="1200" dirty="0"/>
              <a:t>    public void </a:t>
            </a:r>
            <a:r>
              <a:rPr lang="en-IN" sz="1200" dirty="0" err="1"/>
              <a:t>setId</a:t>
            </a:r>
            <a:r>
              <a:rPr lang="en-IN" sz="1200" dirty="0"/>
              <a:t>(int id) {</a:t>
            </a:r>
          </a:p>
          <a:p>
            <a:r>
              <a:rPr lang="en-IN" sz="1200" dirty="0"/>
              <a:t>this.id = id;</a:t>
            </a:r>
          </a:p>
          <a:p>
            <a:r>
              <a:rPr lang="en-IN" sz="1200" dirty="0"/>
              <a:t>}</a:t>
            </a:r>
          </a:p>
          <a:p>
            <a:r>
              <a:rPr lang="en-IN" sz="1200" dirty="0"/>
              <a:t>    public int </a:t>
            </a:r>
            <a:r>
              <a:rPr lang="en-IN" sz="1200" dirty="0" err="1"/>
              <a:t>getId</a:t>
            </a:r>
            <a:r>
              <a:rPr lang="en-IN" sz="1200" dirty="0"/>
              <a:t>() {</a:t>
            </a:r>
          </a:p>
          <a:p>
            <a:r>
              <a:rPr lang="en-IN" sz="1200" dirty="0"/>
              <a:t>return id;</a:t>
            </a:r>
          </a:p>
          <a:p>
            <a:r>
              <a:rPr lang="en-IN" sz="1200" dirty="0"/>
              <a:t>}</a:t>
            </a:r>
          </a:p>
        </p:txBody>
      </p:sp>
      <p:sp>
        <p:nvSpPr>
          <p:cNvPr id="8" name="Rectangle 7">
            <a:extLst>
              <a:ext uri="{FF2B5EF4-FFF2-40B4-BE49-F238E27FC236}">
                <a16:creationId xmlns:a16="http://schemas.microsoft.com/office/drawing/2014/main" id="{10B96363-6BED-4B65-98E1-4DD7C7CB26F5}"/>
              </a:ext>
            </a:extLst>
          </p:cNvPr>
          <p:cNvSpPr/>
          <p:nvPr/>
        </p:nvSpPr>
        <p:spPr>
          <a:xfrm>
            <a:off x="4572000" y="1760041"/>
            <a:ext cx="4572000" cy="3785652"/>
          </a:xfrm>
          <a:prstGeom prst="rect">
            <a:avLst/>
          </a:prstGeom>
        </p:spPr>
        <p:txBody>
          <a:bodyPr>
            <a:spAutoFit/>
          </a:bodyPr>
          <a:lstStyle/>
          <a:p>
            <a:r>
              <a:rPr lang="en-IN" sz="1200" dirty="0"/>
              <a:t> public void </a:t>
            </a:r>
            <a:r>
              <a:rPr lang="en-IN" sz="1200" dirty="0" err="1"/>
              <a:t>setFirstName</a:t>
            </a:r>
            <a:r>
              <a:rPr lang="en-IN" sz="1200" dirty="0"/>
              <a:t>(String </a:t>
            </a:r>
            <a:r>
              <a:rPr lang="en-IN" sz="1200" dirty="0" err="1"/>
              <a:t>firstName</a:t>
            </a:r>
            <a:r>
              <a:rPr lang="en-IN" sz="1200" dirty="0"/>
              <a:t>) {</a:t>
            </a:r>
          </a:p>
          <a:p>
            <a:r>
              <a:rPr lang="en-IN" sz="1200" dirty="0" err="1"/>
              <a:t>this.firstName</a:t>
            </a:r>
            <a:r>
              <a:rPr lang="en-IN" sz="1200" dirty="0"/>
              <a:t> = </a:t>
            </a:r>
            <a:r>
              <a:rPr lang="en-IN" sz="1200" dirty="0" err="1"/>
              <a:t>firstName</a:t>
            </a:r>
            <a:r>
              <a:rPr lang="en-IN" sz="1200" dirty="0"/>
              <a:t>;</a:t>
            </a:r>
          </a:p>
          <a:p>
            <a:r>
              <a:rPr lang="en-IN" sz="1200" dirty="0"/>
              <a:t>}</a:t>
            </a:r>
          </a:p>
          <a:p>
            <a:r>
              <a:rPr lang="en-IN" sz="1200" dirty="0"/>
              <a:t>public String </a:t>
            </a:r>
            <a:r>
              <a:rPr lang="en-IN" sz="1200" dirty="0" err="1"/>
              <a:t>getFirstName</a:t>
            </a:r>
            <a:r>
              <a:rPr lang="en-IN" sz="1200" dirty="0"/>
              <a:t>() {</a:t>
            </a:r>
          </a:p>
          <a:p>
            <a:r>
              <a:rPr lang="en-IN" sz="1200" dirty="0"/>
              <a:t>return </a:t>
            </a:r>
            <a:r>
              <a:rPr lang="en-IN" sz="1200" dirty="0" err="1"/>
              <a:t>firstName</a:t>
            </a:r>
            <a:r>
              <a:rPr lang="en-IN" sz="1200" dirty="0"/>
              <a:t>;</a:t>
            </a:r>
          </a:p>
          <a:p>
            <a:r>
              <a:rPr lang="en-IN" sz="1200" dirty="0"/>
              <a:t>}</a:t>
            </a:r>
          </a:p>
          <a:p>
            <a:r>
              <a:rPr lang="en-IN" sz="1200" dirty="0"/>
              <a:t>public void </a:t>
            </a:r>
            <a:r>
              <a:rPr lang="en-IN" sz="1200" dirty="0" err="1"/>
              <a:t>setLastName</a:t>
            </a:r>
            <a:r>
              <a:rPr lang="en-IN" sz="1200" dirty="0"/>
              <a:t>(String </a:t>
            </a:r>
            <a:r>
              <a:rPr lang="en-IN" sz="1200" dirty="0" err="1"/>
              <a:t>lastName</a:t>
            </a:r>
            <a:r>
              <a:rPr lang="en-IN" sz="1200" dirty="0"/>
              <a:t>) {</a:t>
            </a:r>
          </a:p>
          <a:p>
            <a:r>
              <a:rPr lang="en-IN" sz="1200" dirty="0" err="1"/>
              <a:t>this.lastName</a:t>
            </a:r>
            <a:r>
              <a:rPr lang="en-IN" sz="1200" dirty="0"/>
              <a:t> = </a:t>
            </a:r>
            <a:r>
              <a:rPr lang="en-IN" sz="1200" dirty="0" err="1"/>
              <a:t>lastName</a:t>
            </a:r>
            <a:r>
              <a:rPr lang="en-IN" sz="1200" dirty="0"/>
              <a:t>;</a:t>
            </a:r>
          </a:p>
          <a:p>
            <a:r>
              <a:rPr lang="en-IN" sz="1200" dirty="0"/>
              <a:t>}</a:t>
            </a:r>
          </a:p>
          <a:p>
            <a:r>
              <a:rPr lang="en-IN" sz="1200" dirty="0"/>
              <a:t>public String </a:t>
            </a:r>
            <a:r>
              <a:rPr lang="en-IN" sz="1200" dirty="0" err="1"/>
              <a:t>getLastName</a:t>
            </a:r>
            <a:r>
              <a:rPr lang="en-IN" sz="1200" dirty="0"/>
              <a:t>() {</a:t>
            </a:r>
          </a:p>
          <a:p>
            <a:r>
              <a:rPr lang="en-IN" sz="1200" dirty="0"/>
              <a:t>return </a:t>
            </a:r>
            <a:r>
              <a:rPr lang="en-IN" sz="1200" dirty="0" err="1"/>
              <a:t>lastName</a:t>
            </a:r>
            <a:r>
              <a:rPr lang="en-IN" sz="1200" dirty="0"/>
              <a:t>;</a:t>
            </a:r>
          </a:p>
          <a:p>
            <a:r>
              <a:rPr lang="en-IN" sz="1200" dirty="0"/>
              <a:t>}</a:t>
            </a:r>
          </a:p>
          <a:p>
            <a:r>
              <a:rPr lang="en-IN" sz="1200" dirty="0"/>
              <a:t>public void </a:t>
            </a:r>
            <a:r>
              <a:rPr lang="en-IN" sz="1200" dirty="0" err="1"/>
              <a:t>setEmail</a:t>
            </a:r>
            <a:r>
              <a:rPr lang="en-IN" sz="1200" dirty="0"/>
              <a:t>(String email)</a:t>
            </a:r>
          </a:p>
          <a:p>
            <a:r>
              <a:rPr lang="en-IN" sz="1200" dirty="0"/>
              <a:t>{</a:t>
            </a:r>
          </a:p>
          <a:p>
            <a:r>
              <a:rPr lang="en-IN" sz="1200" dirty="0" err="1"/>
              <a:t>this.email</a:t>
            </a:r>
            <a:r>
              <a:rPr lang="en-IN" sz="1200" dirty="0"/>
              <a:t>=email;</a:t>
            </a:r>
          </a:p>
          <a:p>
            <a:r>
              <a:rPr lang="en-IN" sz="1200" dirty="0"/>
              <a:t>}</a:t>
            </a:r>
          </a:p>
          <a:p>
            <a:r>
              <a:rPr lang="en-IN" sz="1200" dirty="0"/>
              <a:t>public String </a:t>
            </a:r>
            <a:r>
              <a:rPr lang="en-IN" sz="1200" dirty="0" err="1"/>
              <a:t>getEmail</a:t>
            </a:r>
            <a:r>
              <a:rPr lang="en-IN" sz="1200" dirty="0"/>
              <a:t>() {</a:t>
            </a:r>
          </a:p>
          <a:p>
            <a:r>
              <a:rPr lang="en-IN" sz="1200" dirty="0"/>
              <a:t>return email;</a:t>
            </a:r>
          </a:p>
          <a:p>
            <a:r>
              <a:rPr lang="en-IN" sz="1200" dirty="0"/>
              <a:t>}</a:t>
            </a:r>
          </a:p>
          <a:p>
            <a:r>
              <a:rPr lang="en-IN" sz="1200" dirty="0"/>
              <a:t>}</a:t>
            </a:r>
          </a:p>
        </p:txBody>
      </p:sp>
    </p:spTree>
    <p:extLst>
      <p:ext uri="{BB962C8B-B14F-4D97-AF65-F5344CB8AC3E}">
        <p14:creationId xmlns:p14="http://schemas.microsoft.com/office/powerpoint/2010/main" val="3689901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517671"/>
            <a:ext cx="8382000" cy="4187929"/>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400" dirty="0"/>
              <a:t>C</a:t>
            </a:r>
            <a:r>
              <a:rPr lang="en-US" sz="2200" dirty="0"/>
              <a:t>reate </a:t>
            </a:r>
            <a:r>
              <a:rPr lang="en-US" sz="2200" dirty="0" err="1"/>
              <a:t>Databse</a:t>
            </a:r>
            <a:endParaRPr lang="en-US" sz="2200" dirty="0"/>
          </a:p>
        </p:txBody>
      </p:sp>
    </p:spTree>
    <p:extLst>
      <p:ext uri="{BB962C8B-B14F-4D97-AF65-F5344CB8AC3E}">
        <p14:creationId xmlns:p14="http://schemas.microsoft.com/office/powerpoint/2010/main" val="31571232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3780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Suitable Table</a:t>
            </a:r>
          </a:p>
        </p:txBody>
      </p:sp>
      <p:sp>
        <p:nvSpPr>
          <p:cNvPr id="3" name="Rectangle 2">
            <a:extLst>
              <a:ext uri="{FF2B5EF4-FFF2-40B4-BE49-F238E27FC236}">
                <a16:creationId xmlns:a16="http://schemas.microsoft.com/office/drawing/2014/main" id="{8E29CEC4-F5C6-4CAD-BA6C-59B6A1573697}"/>
              </a:ext>
            </a:extLst>
          </p:cNvPr>
          <p:cNvSpPr/>
          <p:nvPr/>
        </p:nvSpPr>
        <p:spPr>
          <a:xfrm>
            <a:off x="686564" y="1905000"/>
            <a:ext cx="7848600" cy="4154984"/>
          </a:xfrm>
          <a:prstGeom prst="rect">
            <a:avLst/>
          </a:prstGeom>
        </p:spPr>
        <p:txBody>
          <a:bodyPr wrap="square">
            <a:spAutoFit/>
          </a:bodyPr>
          <a:lstStyle/>
          <a:p>
            <a:r>
              <a:rPr lang="en-IN" sz="1200" dirty="0"/>
              <a:t>CREATE TABLE employee (</a:t>
            </a:r>
          </a:p>
          <a:p>
            <a:r>
              <a:rPr lang="en-IN" sz="1200" dirty="0"/>
              <a:t>    </a:t>
            </a:r>
            <a:r>
              <a:rPr lang="en-IN" sz="1200" dirty="0" err="1"/>
              <a:t>employee_id</a:t>
            </a:r>
            <a:r>
              <a:rPr lang="en-IN" sz="1200" dirty="0"/>
              <a:t> int(10) NOT NULL AUTO_INCREMENT,</a:t>
            </a:r>
          </a:p>
          <a:p>
            <a:r>
              <a:rPr lang="en-IN" sz="1200" dirty="0"/>
              <a:t>    </a:t>
            </a:r>
            <a:r>
              <a:rPr lang="en-IN" sz="1200" dirty="0" err="1"/>
              <a:t>firstname</a:t>
            </a:r>
            <a:r>
              <a:rPr lang="en-IN" sz="1200" dirty="0"/>
              <a:t> VARCHAR(50) NULL DEFAULT NULL,</a:t>
            </a:r>
          </a:p>
          <a:p>
            <a:r>
              <a:rPr lang="en-IN" sz="1200" dirty="0"/>
              <a:t>    </a:t>
            </a:r>
            <a:r>
              <a:rPr lang="en-IN" sz="1200" dirty="0" err="1"/>
              <a:t>lastname</a:t>
            </a:r>
            <a:r>
              <a:rPr lang="en-IN" sz="1200" dirty="0"/>
              <a:t> VARCHAR(50) NULL DEFAULT NULL,</a:t>
            </a:r>
          </a:p>
          <a:p>
            <a:r>
              <a:rPr lang="en-IN" sz="1200" dirty="0"/>
              <a:t>    PRIMARY KEY (</a:t>
            </a:r>
            <a:r>
              <a:rPr lang="en-IN" sz="1200" dirty="0" err="1"/>
              <a:t>employee_id</a:t>
            </a:r>
            <a:r>
              <a:rPr lang="en-IN" sz="1200" dirty="0"/>
              <a:t>)</a:t>
            </a:r>
          </a:p>
          <a:p>
            <a:r>
              <a:rPr lang="en-IN" sz="1200" dirty="0"/>
              <a:t>);</a:t>
            </a:r>
          </a:p>
          <a:p>
            <a:r>
              <a:rPr lang="en-IN" sz="1200" dirty="0"/>
              <a:t> </a:t>
            </a:r>
          </a:p>
          <a:p>
            <a:r>
              <a:rPr lang="en-IN" sz="1200" dirty="0"/>
              <a:t>CREATE TABLE meeting (</a:t>
            </a:r>
          </a:p>
          <a:p>
            <a:r>
              <a:rPr lang="en-IN" sz="1200" dirty="0"/>
              <a:t>    </a:t>
            </a:r>
            <a:r>
              <a:rPr lang="en-IN" sz="1200" dirty="0" err="1"/>
              <a:t>meeting_id</a:t>
            </a:r>
            <a:r>
              <a:rPr lang="en-IN" sz="1200" dirty="0"/>
              <a:t> int(20) NOT NULL AUTO_INCREMENT,</a:t>
            </a:r>
          </a:p>
          <a:p>
            <a:r>
              <a:rPr lang="en-IN" sz="1200" dirty="0"/>
              <a:t>    subject VARCHAR(50) NOT NULL,</a:t>
            </a:r>
          </a:p>
          <a:p>
            <a:r>
              <a:rPr lang="en-IN" sz="1200" dirty="0"/>
              <a:t>    </a:t>
            </a:r>
            <a:r>
              <a:rPr lang="en-IN" sz="1200" dirty="0" err="1"/>
              <a:t>meeting_date</a:t>
            </a:r>
            <a:r>
              <a:rPr lang="en-IN" sz="1200" dirty="0"/>
              <a:t> DATE NOT NULL,</a:t>
            </a:r>
          </a:p>
          <a:p>
            <a:r>
              <a:rPr lang="en-IN" sz="1200" dirty="0"/>
              <a:t>    PRIMARY KEY (</a:t>
            </a:r>
            <a:r>
              <a:rPr lang="en-IN" sz="1200" dirty="0" err="1"/>
              <a:t>meeting_id</a:t>
            </a:r>
            <a:r>
              <a:rPr lang="en-IN" sz="1200" dirty="0"/>
              <a:t>)</a:t>
            </a:r>
          </a:p>
          <a:p>
            <a:r>
              <a:rPr lang="en-IN" sz="1200" dirty="0"/>
              <a:t>);</a:t>
            </a:r>
          </a:p>
          <a:p>
            <a:r>
              <a:rPr lang="en-IN" sz="1200" dirty="0"/>
              <a:t> </a:t>
            </a:r>
          </a:p>
          <a:p>
            <a:r>
              <a:rPr lang="en-IN" sz="1200" dirty="0"/>
              <a:t>CREATE TABLE </a:t>
            </a:r>
            <a:r>
              <a:rPr lang="en-IN" sz="1200" dirty="0" err="1"/>
              <a:t>employee_meeting</a:t>
            </a:r>
            <a:r>
              <a:rPr lang="en-IN" sz="1200" dirty="0"/>
              <a:t> (</a:t>
            </a:r>
          </a:p>
          <a:p>
            <a:r>
              <a:rPr lang="en-IN" sz="1200" dirty="0"/>
              <a:t>    </a:t>
            </a:r>
            <a:r>
              <a:rPr lang="en-IN" sz="1200" dirty="0" err="1"/>
              <a:t>employee_id</a:t>
            </a:r>
            <a:r>
              <a:rPr lang="en-IN" sz="1200" dirty="0"/>
              <a:t> int(20) NOT NULL,</a:t>
            </a:r>
          </a:p>
          <a:p>
            <a:r>
              <a:rPr lang="en-IN" sz="1200" dirty="0"/>
              <a:t>    </a:t>
            </a:r>
            <a:r>
              <a:rPr lang="en-IN" sz="1200" dirty="0" err="1"/>
              <a:t>meeting_id</a:t>
            </a:r>
            <a:r>
              <a:rPr lang="en-IN" sz="1200" dirty="0"/>
              <a:t> int(20) NOT NULL,</a:t>
            </a:r>
          </a:p>
          <a:p>
            <a:r>
              <a:rPr lang="en-IN" sz="1200" dirty="0"/>
              <a:t>    PRIMARY KEY (</a:t>
            </a:r>
            <a:r>
              <a:rPr lang="en-IN" sz="1200" dirty="0" err="1"/>
              <a:t>employee_id</a:t>
            </a:r>
            <a:r>
              <a:rPr lang="en-IN" sz="1200" dirty="0"/>
              <a:t>, </a:t>
            </a:r>
            <a:r>
              <a:rPr lang="en-IN" sz="1200" dirty="0" err="1"/>
              <a:t>meeting_id</a:t>
            </a:r>
            <a:r>
              <a:rPr lang="en-IN" sz="1200" dirty="0"/>
              <a:t>),</a:t>
            </a:r>
          </a:p>
          <a:p>
            <a:r>
              <a:rPr lang="en-IN" sz="1200" dirty="0"/>
              <a:t>    INDEX FK_MEETING (</a:t>
            </a:r>
            <a:r>
              <a:rPr lang="en-IN" sz="1200" dirty="0" err="1"/>
              <a:t>meeting_id</a:t>
            </a:r>
            <a:r>
              <a:rPr lang="en-IN" sz="1200" dirty="0"/>
              <a:t>),</a:t>
            </a:r>
          </a:p>
          <a:p>
            <a:r>
              <a:rPr lang="en-IN" sz="1200" dirty="0"/>
              <a:t>    CONSTRAINT FK_EMPLOYEE FOREIGN KEY (</a:t>
            </a:r>
            <a:r>
              <a:rPr lang="en-IN" sz="1200" dirty="0" err="1"/>
              <a:t>employee_id</a:t>
            </a:r>
            <a:r>
              <a:rPr lang="en-IN" sz="1200" dirty="0"/>
              <a:t>) REFERENCES employee (</a:t>
            </a:r>
            <a:r>
              <a:rPr lang="en-IN" sz="1200" dirty="0" err="1"/>
              <a:t>employee_id</a:t>
            </a:r>
            <a:r>
              <a:rPr lang="en-IN" sz="1200" dirty="0"/>
              <a:t>),</a:t>
            </a:r>
          </a:p>
          <a:p>
            <a:r>
              <a:rPr lang="en-IN" sz="1200" dirty="0"/>
              <a:t>    CONSTRAINT FK_MEETING FOREIGN KEY (</a:t>
            </a:r>
            <a:r>
              <a:rPr lang="en-IN" sz="1200" dirty="0" err="1"/>
              <a:t>meeting_id</a:t>
            </a:r>
            <a:r>
              <a:rPr lang="en-IN" sz="1200" dirty="0"/>
              <a:t>) REFERENCES meeting (</a:t>
            </a:r>
            <a:r>
              <a:rPr lang="en-IN" sz="1200" dirty="0" err="1"/>
              <a:t>meeting_id</a:t>
            </a:r>
            <a:r>
              <a:rPr lang="en-IN" sz="1200" dirty="0"/>
              <a:t>)</a:t>
            </a:r>
          </a:p>
          <a:p>
            <a:r>
              <a:rPr lang="en-IN" sz="1200" dirty="0"/>
              <a:t>);</a:t>
            </a:r>
          </a:p>
        </p:txBody>
      </p:sp>
    </p:spTree>
    <p:extLst>
      <p:ext uri="{BB962C8B-B14F-4D97-AF65-F5344CB8AC3E}">
        <p14:creationId xmlns:p14="http://schemas.microsoft.com/office/powerpoint/2010/main" val="3544725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Configure hibernate.cfg.XML file and give database name</a:t>
            </a:r>
          </a:p>
        </p:txBody>
      </p:sp>
      <p:sp>
        <p:nvSpPr>
          <p:cNvPr id="3" name="Rectangle 2">
            <a:extLst>
              <a:ext uri="{FF2B5EF4-FFF2-40B4-BE49-F238E27FC236}">
                <a16:creationId xmlns:a16="http://schemas.microsoft.com/office/drawing/2014/main" id="{E8C1A652-A705-41D4-8D77-E6755775466B}"/>
              </a:ext>
            </a:extLst>
          </p:cNvPr>
          <p:cNvSpPr/>
          <p:nvPr/>
        </p:nvSpPr>
        <p:spPr>
          <a:xfrm>
            <a:off x="990600" y="2002972"/>
            <a:ext cx="6553200" cy="3647152"/>
          </a:xfrm>
          <a:prstGeom prst="rect">
            <a:avLst/>
          </a:prstGeom>
        </p:spPr>
        <p:txBody>
          <a:bodyPr wrap="square">
            <a:spAutoFit/>
          </a:bodyPr>
          <a:lstStyle/>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xml </a:t>
            </a:r>
            <a:r>
              <a:rPr lang="en-IN" sz="1050" dirty="0">
                <a:solidFill>
                  <a:srgbClr val="7F007F"/>
                </a:solidFill>
                <a:latin typeface="Consolas" panose="020B0609020204030204" pitchFamily="49" charset="0"/>
              </a:rPr>
              <a:t>version</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'1.0' </a:t>
            </a:r>
            <a:r>
              <a:rPr lang="en-IN" sz="1050" i="1" dirty="0">
                <a:solidFill>
                  <a:srgbClr val="7F007F"/>
                </a:solidFill>
                <a:latin typeface="Consolas" panose="020B0609020204030204" pitchFamily="49" charset="0"/>
              </a:rPr>
              <a:t>encoding</a:t>
            </a:r>
            <a:r>
              <a:rPr lang="en-IN" sz="1050" i="1"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'UTF-8'</a:t>
            </a:r>
            <a:r>
              <a:rPr lang="en-IN" sz="1050" i="1" dirty="0">
                <a:solidFill>
                  <a:srgbClr val="008080"/>
                </a:solidFill>
                <a:latin typeface="Consolas" panose="020B0609020204030204" pitchFamily="49" charset="0"/>
              </a:rPr>
              <a:t>?&gt;</a:t>
            </a:r>
          </a:p>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DOCTYPE </a:t>
            </a:r>
            <a:r>
              <a:rPr lang="en-IN" sz="1050" dirty="0">
                <a:solidFill>
                  <a:srgbClr val="008080"/>
                </a:solidFill>
                <a:latin typeface="Consolas" panose="020B0609020204030204" pitchFamily="49" charset="0"/>
              </a:rPr>
              <a:t>hibernate-configuration </a:t>
            </a:r>
            <a:r>
              <a:rPr lang="en-IN" sz="1050" dirty="0">
                <a:solidFill>
                  <a:srgbClr val="808080"/>
                </a:solidFill>
                <a:latin typeface="Consolas" panose="020B0609020204030204" pitchFamily="49" charset="0"/>
              </a:rPr>
              <a:t>PUBLIC</a:t>
            </a:r>
          </a:p>
          <a:p>
            <a:r>
              <a:rPr lang="en-IN" sz="1050" dirty="0">
                <a:latin typeface="Consolas" panose="020B0609020204030204" pitchFamily="49" charset="0"/>
              </a:rPr>
              <a:t>        </a:t>
            </a:r>
            <a:r>
              <a:rPr lang="en-IN" sz="1050" dirty="0">
                <a:solidFill>
                  <a:srgbClr val="008080"/>
                </a:solidFill>
                <a:latin typeface="Consolas" panose="020B0609020204030204" pitchFamily="49" charset="0"/>
              </a:rPr>
              <a:t>"-//Hibernate/Hibernate Configuration DTD 3.0//EN"</a:t>
            </a:r>
          </a:p>
          <a:p>
            <a:r>
              <a:rPr lang="en-IN" sz="1050" dirty="0">
                <a:latin typeface="Consolas" panose="020B0609020204030204" pitchFamily="49" charset="0"/>
              </a:rPr>
              <a:t>        </a:t>
            </a:r>
            <a:r>
              <a:rPr lang="en-IN" sz="1050" dirty="0">
                <a:solidFill>
                  <a:srgbClr val="3F7F5F"/>
                </a:solidFill>
                <a:latin typeface="Consolas" panose="020B0609020204030204" pitchFamily="49" charset="0"/>
              </a:rPr>
              <a:t>"http://www.hibernate.org/dtd/hibernate-configuration-3.0.dtd"</a:t>
            </a:r>
            <a:r>
              <a:rPr lang="en-IN" sz="1050"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hibernate-configuration</a:t>
            </a:r>
            <a:r>
              <a:rPr lang="en-IN" sz="1050"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session-factory</a:t>
            </a:r>
            <a:r>
              <a:rPr lang="en-IN" sz="1050"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hibernate.dialect</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org.hibernate.dialect.MySQLDialect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hibernate.connection.driver_class</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com.mysql.jdbc.Driver</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"hibernate.connection.url"</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jdbc:mysql</a:t>
            </a:r>
            <a:r>
              <a:rPr lang="en-IN" sz="1050" i="1" dirty="0">
                <a:solidFill>
                  <a:srgbClr val="000000"/>
                </a:solidFill>
                <a:latin typeface="Consolas" panose="020B0609020204030204" pitchFamily="49" charset="0"/>
              </a:rPr>
              <a:t>://</a:t>
            </a:r>
            <a:r>
              <a:rPr lang="en-IN" sz="1050" i="1" u="sng" dirty="0">
                <a:solidFill>
                  <a:srgbClr val="000000"/>
                </a:solidFill>
                <a:latin typeface="Consolas" panose="020B0609020204030204" pitchFamily="49" charset="0"/>
              </a:rPr>
              <a:t>localhost/</a:t>
            </a:r>
            <a:r>
              <a:rPr lang="en-IN" sz="1050" i="1" u="sng" dirty="0" err="1">
                <a:solidFill>
                  <a:srgbClr val="000000"/>
                </a:solidFill>
                <a:latin typeface="Consolas" panose="020B0609020204030204" pitchFamily="49" charset="0"/>
              </a:rPr>
              <a:t>hb</a:t>
            </a:r>
            <a:r>
              <a:rPr lang="en-IN" sz="1050" i="1" u="sng" dirty="0">
                <a:solidFill>
                  <a:srgbClr val="008080"/>
                </a:solidFill>
                <a:latin typeface="Consolas" panose="020B0609020204030204" pitchFamily="49" charset="0"/>
              </a:rPr>
              <a:t>&lt;/</a:t>
            </a:r>
            <a:r>
              <a:rPr lang="en-IN" sz="1050" i="1" u="sng" dirty="0">
                <a:solidFill>
                  <a:srgbClr val="3F7F7F"/>
                </a:solidFill>
                <a:latin typeface="Consolas" panose="020B0609020204030204" pitchFamily="49" charset="0"/>
              </a:rPr>
              <a:t>property</a:t>
            </a:r>
            <a:r>
              <a:rPr lang="en-IN" sz="1050" i="1" u="sng"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hibernate.connection.username</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root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hibernate.connection.password</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root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"hibernate.hbm2ddl.auto"</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update</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show_sql</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false</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hibernate.current_session_context_class</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org.hibernate.context.internal.ThreadLocalSessionContext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mapping </a:t>
            </a:r>
            <a:r>
              <a:rPr lang="en-IN" sz="1050" dirty="0">
                <a:solidFill>
                  <a:srgbClr val="7F007F"/>
                </a:solidFill>
                <a:latin typeface="Consolas" panose="020B0609020204030204" pitchFamily="49" charset="0"/>
              </a:rPr>
              <a:t>class</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com.mm.model.Employee</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mapping </a:t>
            </a:r>
            <a:r>
              <a:rPr lang="en-IN" sz="1050" dirty="0">
                <a:solidFill>
                  <a:srgbClr val="7F007F"/>
                </a:solidFill>
                <a:latin typeface="Consolas" panose="020B0609020204030204" pitchFamily="49" charset="0"/>
              </a:rPr>
              <a:t>class</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com.mm.model.Meeting</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p>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session-factory</a:t>
            </a:r>
            <a:r>
              <a:rPr lang="en-IN" sz="1050" dirty="0">
                <a:solidFill>
                  <a:srgbClr val="008080"/>
                </a:solidFill>
                <a:latin typeface="Consolas" panose="020B0609020204030204" pitchFamily="49" charset="0"/>
              </a:rPr>
              <a:t>&gt;</a:t>
            </a:r>
          </a:p>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hibernate-configuration</a:t>
            </a:r>
            <a:r>
              <a:rPr lang="en-IN" sz="1050" dirty="0">
                <a:solidFill>
                  <a:srgbClr val="008080"/>
                </a:solidFill>
                <a:latin typeface="Consolas" panose="020B0609020204030204" pitchFamily="49" charset="0"/>
              </a:rPr>
              <a:t>&gt;</a:t>
            </a:r>
          </a:p>
        </p:txBody>
      </p:sp>
      <p:sp>
        <p:nvSpPr>
          <p:cNvPr id="6" name="Oval 5">
            <a:extLst>
              <a:ext uri="{FF2B5EF4-FFF2-40B4-BE49-F238E27FC236}">
                <a16:creationId xmlns:a16="http://schemas.microsoft.com/office/drawing/2014/main" id="{6895A010-896E-45D5-9811-0D4ED9AFDFB5}"/>
              </a:ext>
            </a:extLst>
          </p:cNvPr>
          <p:cNvSpPr/>
          <p:nvPr/>
        </p:nvSpPr>
        <p:spPr>
          <a:xfrm>
            <a:off x="3886200" y="2465614"/>
            <a:ext cx="2743200"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85ECC98B-B84E-4480-9A85-CF6C5CD8223D}"/>
              </a:ext>
            </a:extLst>
          </p:cNvPr>
          <p:cNvSpPr/>
          <p:nvPr/>
        </p:nvSpPr>
        <p:spPr>
          <a:xfrm>
            <a:off x="2133600" y="4267200"/>
            <a:ext cx="2743200"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6137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Employee class with @</a:t>
            </a:r>
            <a:r>
              <a:rPr lang="en-US" sz="2200" dirty="0" err="1"/>
              <a:t>ManytoMany</a:t>
            </a:r>
            <a:r>
              <a:rPr lang="en-US" sz="2200" dirty="0"/>
              <a:t> annotation</a:t>
            </a:r>
          </a:p>
        </p:txBody>
      </p:sp>
      <p:sp>
        <p:nvSpPr>
          <p:cNvPr id="3" name="Rectangle 2">
            <a:extLst>
              <a:ext uri="{FF2B5EF4-FFF2-40B4-BE49-F238E27FC236}">
                <a16:creationId xmlns:a16="http://schemas.microsoft.com/office/drawing/2014/main" id="{350390C7-9717-44A2-8FC6-0CE437E7016E}"/>
              </a:ext>
            </a:extLst>
          </p:cNvPr>
          <p:cNvSpPr/>
          <p:nvPr/>
        </p:nvSpPr>
        <p:spPr>
          <a:xfrm>
            <a:off x="263931" y="1368348"/>
            <a:ext cx="3741057" cy="5001369"/>
          </a:xfrm>
          <a:prstGeom prst="rect">
            <a:avLst/>
          </a:prstGeom>
        </p:spPr>
        <p:txBody>
          <a:bodyPr wrap="square">
            <a:spAutoFit/>
          </a:bodyPr>
          <a:lstStyle/>
          <a:p>
            <a:r>
              <a:rPr lang="en-IN" sz="1100" dirty="0"/>
              <a:t>import </a:t>
            </a:r>
            <a:r>
              <a:rPr lang="en-IN" sz="1100" dirty="0" err="1"/>
              <a:t>java.util.HashSet</a:t>
            </a:r>
            <a:r>
              <a:rPr lang="en-IN" sz="1100" dirty="0"/>
              <a:t>;</a:t>
            </a:r>
          </a:p>
          <a:p>
            <a:r>
              <a:rPr lang="en-IN" sz="1100" dirty="0"/>
              <a:t>import </a:t>
            </a:r>
            <a:r>
              <a:rPr lang="en-IN" sz="1100" dirty="0" err="1"/>
              <a:t>java.util.Set</a:t>
            </a:r>
            <a:r>
              <a:rPr lang="en-IN" sz="1100" dirty="0"/>
              <a:t>;</a:t>
            </a:r>
          </a:p>
          <a:p>
            <a:r>
              <a:rPr lang="en-IN" sz="1100" dirty="0"/>
              <a:t> </a:t>
            </a:r>
          </a:p>
          <a:p>
            <a:r>
              <a:rPr lang="en-IN" sz="1100" dirty="0"/>
              <a:t>import </a:t>
            </a:r>
            <a:r>
              <a:rPr lang="en-IN" sz="1100" dirty="0" err="1"/>
              <a:t>javax.persistence.CascadeType</a:t>
            </a:r>
            <a:r>
              <a:rPr lang="en-IN" sz="1100" dirty="0"/>
              <a:t>;</a:t>
            </a:r>
          </a:p>
          <a:p>
            <a:r>
              <a:rPr lang="en-IN" sz="1100" dirty="0"/>
              <a:t>import </a:t>
            </a:r>
            <a:r>
              <a:rPr lang="en-IN" sz="1100" dirty="0" err="1"/>
              <a:t>javax.persistence.Column</a:t>
            </a:r>
            <a:r>
              <a:rPr lang="en-IN" sz="1100" dirty="0"/>
              <a:t>;</a:t>
            </a:r>
          </a:p>
          <a:p>
            <a:r>
              <a:rPr lang="en-IN" sz="1100" dirty="0"/>
              <a:t>import </a:t>
            </a:r>
            <a:r>
              <a:rPr lang="en-IN" sz="1100" dirty="0" err="1"/>
              <a:t>javax.persistence.Entity</a:t>
            </a:r>
            <a:r>
              <a:rPr lang="en-IN" sz="1100" dirty="0"/>
              <a:t>;</a:t>
            </a:r>
          </a:p>
          <a:p>
            <a:r>
              <a:rPr lang="en-IN" sz="1100" dirty="0"/>
              <a:t>import </a:t>
            </a:r>
            <a:r>
              <a:rPr lang="en-IN" sz="1100" dirty="0" err="1"/>
              <a:t>javax.persistence.GeneratedValue</a:t>
            </a:r>
            <a:r>
              <a:rPr lang="en-IN" sz="1100" dirty="0"/>
              <a:t>;</a:t>
            </a:r>
          </a:p>
          <a:p>
            <a:r>
              <a:rPr lang="en-IN" sz="1100" dirty="0"/>
              <a:t>import </a:t>
            </a:r>
            <a:r>
              <a:rPr lang="en-IN" sz="1100" dirty="0" err="1"/>
              <a:t>javax.persistence.Id</a:t>
            </a:r>
            <a:r>
              <a:rPr lang="en-IN" sz="1100" dirty="0"/>
              <a:t>;</a:t>
            </a:r>
          </a:p>
          <a:p>
            <a:r>
              <a:rPr lang="en-IN" sz="1100" dirty="0"/>
              <a:t>import </a:t>
            </a:r>
            <a:r>
              <a:rPr lang="en-IN" sz="1100" dirty="0" err="1"/>
              <a:t>javax.persistence.JoinColumn</a:t>
            </a:r>
            <a:r>
              <a:rPr lang="en-IN" sz="1100" dirty="0"/>
              <a:t>;</a:t>
            </a:r>
          </a:p>
          <a:p>
            <a:r>
              <a:rPr lang="en-IN" sz="1100" dirty="0"/>
              <a:t>import </a:t>
            </a:r>
            <a:r>
              <a:rPr lang="en-IN" sz="1100" dirty="0" err="1"/>
              <a:t>javax.persistence.JoinTable</a:t>
            </a:r>
            <a:r>
              <a:rPr lang="en-IN" sz="1100" dirty="0"/>
              <a:t>;</a:t>
            </a:r>
          </a:p>
          <a:p>
            <a:r>
              <a:rPr lang="en-IN" sz="1100" dirty="0"/>
              <a:t>import </a:t>
            </a:r>
            <a:r>
              <a:rPr lang="en-IN" sz="1100" dirty="0" err="1"/>
              <a:t>javax.persistence.ManyToMany</a:t>
            </a:r>
            <a:r>
              <a:rPr lang="en-IN" sz="1100" dirty="0"/>
              <a:t>;</a:t>
            </a:r>
          </a:p>
          <a:p>
            <a:r>
              <a:rPr lang="en-IN" sz="1100" dirty="0"/>
              <a:t>import </a:t>
            </a:r>
            <a:r>
              <a:rPr lang="en-IN" sz="1100" dirty="0" err="1"/>
              <a:t>javax.persistence.Table</a:t>
            </a:r>
            <a:r>
              <a:rPr lang="en-IN" sz="1100" dirty="0"/>
              <a:t>;</a:t>
            </a:r>
          </a:p>
          <a:p>
            <a:r>
              <a:rPr lang="en-IN" sz="1100" dirty="0"/>
              <a:t> </a:t>
            </a:r>
          </a:p>
          <a:p>
            <a:r>
              <a:rPr lang="en-IN" sz="1100" dirty="0"/>
              <a:t>@Entity</a:t>
            </a:r>
          </a:p>
          <a:p>
            <a:r>
              <a:rPr lang="en-IN" sz="1100" dirty="0"/>
              <a:t>@Table(name="employee")</a:t>
            </a:r>
          </a:p>
          <a:p>
            <a:r>
              <a:rPr lang="en-IN" sz="1100" dirty="0"/>
              <a:t>public class Employee {</a:t>
            </a:r>
          </a:p>
          <a:p>
            <a:r>
              <a:rPr lang="en-IN" sz="1100" dirty="0"/>
              <a:t> </a:t>
            </a:r>
          </a:p>
          <a:p>
            <a:r>
              <a:rPr lang="en-IN" sz="1100" dirty="0"/>
              <a:t>    @Id</a:t>
            </a:r>
          </a:p>
          <a:p>
            <a:r>
              <a:rPr lang="en-IN" sz="1100" dirty="0"/>
              <a:t>    @Column(name="</a:t>
            </a:r>
            <a:r>
              <a:rPr lang="en-IN" sz="1100" dirty="0" err="1"/>
              <a:t>employee_id</a:t>
            </a:r>
            <a:r>
              <a:rPr lang="en-IN" sz="1100" dirty="0"/>
              <a:t>")</a:t>
            </a:r>
          </a:p>
          <a:p>
            <a:r>
              <a:rPr lang="en-IN" sz="1100" dirty="0"/>
              <a:t>    @</a:t>
            </a:r>
            <a:r>
              <a:rPr lang="en-IN" sz="1100" dirty="0" err="1"/>
              <a:t>GeneratedValue</a:t>
            </a:r>
            <a:endParaRPr lang="en-IN" sz="1100" dirty="0"/>
          </a:p>
          <a:p>
            <a:r>
              <a:rPr lang="en-IN" sz="1100" dirty="0"/>
              <a:t>    private Long </a:t>
            </a:r>
            <a:r>
              <a:rPr lang="en-IN" sz="1100" dirty="0" err="1"/>
              <a:t>employeeId</a:t>
            </a:r>
            <a:r>
              <a:rPr lang="en-IN" sz="1100" dirty="0"/>
              <a:t>;</a:t>
            </a:r>
          </a:p>
          <a:p>
            <a:r>
              <a:rPr lang="en-IN" sz="1100" dirty="0"/>
              <a:t> </a:t>
            </a:r>
          </a:p>
          <a:p>
            <a:r>
              <a:rPr lang="en-IN" sz="1100" dirty="0"/>
              <a:t>    @Column(name="</a:t>
            </a:r>
            <a:r>
              <a:rPr lang="en-IN" sz="1100" dirty="0" err="1"/>
              <a:t>firstname</a:t>
            </a:r>
            <a:r>
              <a:rPr lang="en-IN" sz="1100" dirty="0"/>
              <a:t>")</a:t>
            </a:r>
          </a:p>
          <a:p>
            <a:r>
              <a:rPr lang="en-IN" sz="1100" dirty="0"/>
              <a:t>    private String </a:t>
            </a:r>
            <a:r>
              <a:rPr lang="en-IN" sz="1100" dirty="0" err="1"/>
              <a:t>firstname</a:t>
            </a:r>
            <a:r>
              <a:rPr lang="en-IN" sz="1100" dirty="0"/>
              <a:t>;</a:t>
            </a:r>
          </a:p>
          <a:p>
            <a:r>
              <a:rPr lang="en-IN" sz="1100" dirty="0"/>
              <a:t> </a:t>
            </a:r>
          </a:p>
          <a:p>
            <a:r>
              <a:rPr lang="en-IN" sz="1100" dirty="0"/>
              <a:t>    @Column(name="</a:t>
            </a:r>
            <a:r>
              <a:rPr lang="en-IN" sz="1100" dirty="0" err="1"/>
              <a:t>lastname</a:t>
            </a:r>
            <a:r>
              <a:rPr lang="en-IN" sz="1100" dirty="0"/>
              <a:t>")</a:t>
            </a:r>
          </a:p>
          <a:p>
            <a:r>
              <a:rPr lang="en-IN" sz="1100" dirty="0"/>
              <a:t>    private String </a:t>
            </a:r>
            <a:r>
              <a:rPr lang="en-IN" sz="1100" dirty="0" err="1"/>
              <a:t>lastname</a:t>
            </a:r>
            <a:r>
              <a:rPr lang="en-IN" sz="1100" dirty="0"/>
              <a:t>;</a:t>
            </a:r>
          </a:p>
          <a:p>
            <a:r>
              <a:rPr lang="en-IN" sz="1100" dirty="0"/>
              <a:t> </a:t>
            </a:r>
          </a:p>
          <a:p>
            <a:r>
              <a:rPr lang="en-IN" sz="1100" dirty="0"/>
              <a:t>    </a:t>
            </a:r>
          </a:p>
        </p:txBody>
      </p:sp>
      <p:sp>
        <p:nvSpPr>
          <p:cNvPr id="6" name="Rectangle 5">
            <a:extLst>
              <a:ext uri="{FF2B5EF4-FFF2-40B4-BE49-F238E27FC236}">
                <a16:creationId xmlns:a16="http://schemas.microsoft.com/office/drawing/2014/main" id="{0D22BCBF-1809-42DE-844C-3F0E5DD5E3CA}"/>
              </a:ext>
            </a:extLst>
          </p:cNvPr>
          <p:cNvSpPr/>
          <p:nvPr/>
        </p:nvSpPr>
        <p:spPr>
          <a:xfrm>
            <a:off x="4114800" y="1523999"/>
            <a:ext cx="4886349" cy="3985706"/>
          </a:xfrm>
          <a:prstGeom prst="rect">
            <a:avLst/>
          </a:prstGeom>
        </p:spPr>
        <p:txBody>
          <a:bodyPr wrap="square">
            <a:spAutoFit/>
          </a:bodyPr>
          <a:lstStyle/>
          <a:p>
            <a:r>
              <a:rPr lang="en-IN" sz="1100" dirty="0"/>
              <a:t>@</a:t>
            </a:r>
            <a:r>
              <a:rPr lang="en-IN" sz="1100" dirty="0" err="1"/>
              <a:t>ManyToMany</a:t>
            </a:r>
            <a:r>
              <a:rPr lang="en-IN" sz="1100" dirty="0"/>
              <a:t>(cascade = {</a:t>
            </a:r>
            <a:r>
              <a:rPr lang="en-IN" sz="1100" dirty="0" err="1"/>
              <a:t>CascadeType.ALL</a:t>
            </a:r>
            <a:r>
              <a:rPr lang="en-IN" sz="1100" dirty="0"/>
              <a:t>})</a:t>
            </a:r>
          </a:p>
          <a:p>
            <a:r>
              <a:rPr lang="en-IN" sz="1100" dirty="0"/>
              <a:t>    @</a:t>
            </a:r>
            <a:r>
              <a:rPr lang="en-IN" sz="1100" dirty="0" err="1"/>
              <a:t>JoinTable</a:t>
            </a:r>
            <a:r>
              <a:rPr lang="en-IN" sz="1100" dirty="0"/>
              <a:t>(name="</a:t>
            </a:r>
            <a:r>
              <a:rPr lang="en-IN" sz="1100" dirty="0" err="1"/>
              <a:t>employee_meeting</a:t>
            </a:r>
            <a:r>
              <a:rPr lang="en-IN" sz="1100" dirty="0"/>
              <a:t>", </a:t>
            </a:r>
            <a:r>
              <a:rPr lang="en-IN" sz="1100" dirty="0" err="1"/>
              <a:t>joinColumns</a:t>
            </a:r>
            <a:r>
              <a:rPr lang="en-IN" sz="1100" dirty="0"/>
              <a:t>= {@</a:t>
            </a:r>
            <a:r>
              <a:rPr lang="en-IN" sz="1100" dirty="0" err="1"/>
              <a:t>JoinColumn</a:t>
            </a:r>
            <a:r>
              <a:rPr lang="en-IN" sz="1100" dirty="0"/>
              <a:t>(name="</a:t>
            </a:r>
            <a:r>
              <a:rPr lang="en-IN" sz="1100" dirty="0" err="1"/>
              <a:t>employee_id</a:t>
            </a:r>
            <a:r>
              <a:rPr lang="en-IN" sz="1100" dirty="0"/>
              <a:t>")},  </a:t>
            </a:r>
            <a:r>
              <a:rPr lang="en-IN" sz="1100" dirty="0" err="1"/>
              <a:t>inverseJoinColumns</a:t>
            </a:r>
            <a:r>
              <a:rPr lang="en-IN" sz="1100" dirty="0"/>
              <a:t>= {@</a:t>
            </a:r>
            <a:r>
              <a:rPr lang="en-IN" sz="1100" dirty="0" err="1"/>
              <a:t>JoinColumn</a:t>
            </a:r>
            <a:r>
              <a:rPr lang="en-IN" sz="1100" dirty="0"/>
              <a:t>(name="</a:t>
            </a:r>
            <a:r>
              <a:rPr lang="en-IN" sz="1100" dirty="0" err="1"/>
              <a:t>meeting_id</a:t>
            </a:r>
            <a:r>
              <a:rPr lang="en-IN" sz="1100" dirty="0"/>
              <a:t>")})</a:t>
            </a:r>
          </a:p>
          <a:p>
            <a:r>
              <a:rPr lang="en-IN" sz="1100" dirty="0"/>
              <a:t>    private Set meetings = new HashSet();</a:t>
            </a:r>
          </a:p>
          <a:p>
            <a:r>
              <a:rPr lang="en-IN" sz="1100" dirty="0"/>
              <a:t> </a:t>
            </a:r>
          </a:p>
          <a:p>
            <a:r>
              <a:rPr lang="en-IN" sz="1100" dirty="0"/>
              <a:t>   public Employee() { }</a:t>
            </a:r>
          </a:p>
          <a:p>
            <a:r>
              <a:rPr lang="en-IN" sz="1100" dirty="0"/>
              <a:t>     public Employee(String </a:t>
            </a:r>
            <a:r>
              <a:rPr lang="en-IN" sz="1100" dirty="0" err="1"/>
              <a:t>first_name</a:t>
            </a:r>
            <a:r>
              <a:rPr lang="en-IN" sz="1100" dirty="0"/>
              <a:t>, String </a:t>
            </a:r>
            <a:r>
              <a:rPr lang="en-IN" sz="1100" dirty="0" err="1"/>
              <a:t>last_name</a:t>
            </a:r>
            <a:r>
              <a:rPr lang="en-IN" sz="1100" dirty="0"/>
              <a:t>) {</a:t>
            </a:r>
          </a:p>
          <a:p>
            <a:r>
              <a:rPr lang="en-IN" sz="1100" dirty="0"/>
              <a:t>        </a:t>
            </a:r>
            <a:r>
              <a:rPr lang="en-IN" sz="1100" dirty="0" err="1"/>
              <a:t>this.firstname</a:t>
            </a:r>
            <a:r>
              <a:rPr lang="en-IN" sz="1100" dirty="0"/>
              <a:t> = </a:t>
            </a:r>
            <a:r>
              <a:rPr lang="en-IN" sz="1100" dirty="0" err="1"/>
              <a:t>first_name</a:t>
            </a:r>
            <a:r>
              <a:rPr lang="en-IN" sz="1100" dirty="0"/>
              <a:t>;</a:t>
            </a:r>
          </a:p>
          <a:p>
            <a:r>
              <a:rPr lang="en-IN" sz="1100" dirty="0"/>
              <a:t>        </a:t>
            </a:r>
            <a:r>
              <a:rPr lang="en-IN" sz="1100" dirty="0" err="1"/>
              <a:t>this.lastname</a:t>
            </a:r>
            <a:r>
              <a:rPr lang="en-IN" sz="1100" dirty="0"/>
              <a:t> = </a:t>
            </a:r>
            <a:r>
              <a:rPr lang="en-IN" sz="1100" dirty="0" err="1"/>
              <a:t>last_name</a:t>
            </a:r>
            <a:r>
              <a:rPr lang="en-IN" sz="1100" dirty="0"/>
              <a:t>;</a:t>
            </a:r>
          </a:p>
          <a:p>
            <a:r>
              <a:rPr lang="en-IN" sz="1100" dirty="0"/>
              <a:t>    }</a:t>
            </a:r>
          </a:p>
          <a:p>
            <a:r>
              <a:rPr lang="en-IN" sz="1100" dirty="0"/>
              <a:t>    public Long </a:t>
            </a:r>
            <a:r>
              <a:rPr lang="en-IN" sz="1100" dirty="0" err="1"/>
              <a:t>getEmployeeId</a:t>
            </a:r>
            <a:r>
              <a:rPr lang="en-IN" sz="1100" dirty="0"/>
              <a:t>() {</a:t>
            </a:r>
          </a:p>
          <a:p>
            <a:r>
              <a:rPr lang="en-IN" sz="1100" dirty="0"/>
              <a:t>        return </a:t>
            </a:r>
            <a:r>
              <a:rPr lang="en-IN" sz="1100" dirty="0" err="1"/>
              <a:t>employeeId</a:t>
            </a:r>
            <a:r>
              <a:rPr lang="en-IN" sz="1100" dirty="0"/>
              <a:t>;</a:t>
            </a:r>
          </a:p>
          <a:p>
            <a:r>
              <a:rPr lang="en-IN" sz="1100" dirty="0"/>
              <a:t>    }</a:t>
            </a:r>
          </a:p>
          <a:p>
            <a:r>
              <a:rPr lang="en-IN" sz="1100" dirty="0"/>
              <a:t> </a:t>
            </a:r>
          </a:p>
          <a:p>
            <a:r>
              <a:rPr lang="en-IN" sz="1100" dirty="0"/>
              <a:t>    public void </a:t>
            </a:r>
            <a:r>
              <a:rPr lang="en-IN" sz="1100" dirty="0" err="1"/>
              <a:t>setEmployeeId</a:t>
            </a:r>
            <a:r>
              <a:rPr lang="en-IN" sz="1100" dirty="0"/>
              <a:t>(Long </a:t>
            </a:r>
            <a:r>
              <a:rPr lang="en-IN" sz="1100" dirty="0" err="1"/>
              <a:t>employee_id</a:t>
            </a:r>
            <a:r>
              <a:rPr lang="en-IN" sz="1100" dirty="0"/>
              <a:t>) {</a:t>
            </a:r>
          </a:p>
          <a:p>
            <a:r>
              <a:rPr lang="en-IN" sz="1100" dirty="0"/>
              <a:t>        </a:t>
            </a:r>
            <a:r>
              <a:rPr lang="en-IN" sz="1100" dirty="0" err="1"/>
              <a:t>this.employeeId</a:t>
            </a:r>
            <a:r>
              <a:rPr lang="en-IN" sz="1100" dirty="0"/>
              <a:t> = </a:t>
            </a:r>
            <a:r>
              <a:rPr lang="en-IN" sz="1100" dirty="0" err="1"/>
              <a:t>employee_id</a:t>
            </a:r>
            <a:r>
              <a:rPr lang="en-IN" sz="1100" dirty="0"/>
              <a:t>;</a:t>
            </a:r>
          </a:p>
          <a:p>
            <a:r>
              <a:rPr lang="en-IN" sz="1100" dirty="0"/>
              <a:t>    }</a:t>
            </a:r>
          </a:p>
          <a:p>
            <a:r>
              <a:rPr lang="en-IN" sz="1100" dirty="0"/>
              <a:t>public String </a:t>
            </a:r>
            <a:r>
              <a:rPr lang="en-IN" sz="1100" dirty="0" err="1"/>
              <a:t>getFirstname</a:t>
            </a:r>
            <a:r>
              <a:rPr lang="en-IN" sz="1100" dirty="0"/>
              <a:t>() {</a:t>
            </a:r>
          </a:p>
          <a:p>
            <a:r>
              <a:rPr lang="en-IN" sz="1100" dirty="0"/>
              <a:t>        return </a:t>
            </a:r>
            <a:r>
              <a:rPr lang="en-IN" sz="1100" dirty="0" err="1"/>
              <a:t>firstname</a:t>
            </a:r>
            <a:r>
              <a:rPr lang="en-IN" sz="1100" dirty="0"/>
              <a:t>;</a:t>
            </a:r>
          </a:p>
          <a:p>
            <a:r>
              <a:rPr lang="en-IN" sz="1100" dirty="0"/>
              <a:t>    }</a:t>
            </a:r>
          </a:p>
          <a:p>
            <a:r>
              <a:rPr lang="en-IN" sz="1100" dirty="0"/>
              <a:t> </a:t>
            </a:r>
          </a:p>
          <a:p>
            <a:r>
              <a:rPr lang="en-IN" sz="1100" dirty="0"/>
              <a:t>    </a:t>
            </a:r>
          </a:p>
        </p:txBody>
      </p:sp>
      <p:sp>
        <p:nvSpPr>
          <p:cNvPr id="7" name="Oval 6">
            <a:extLst>
              <a:ext uri="{FF2B5EF4-FFF2-40B4-BE49-F238E27FC236}">
                <a16:creationId xmlns:a16="http://schemas.microsoft.com/office/drawing/2014/main" id="{3FC5D5AA-7DED-457E-93C8-1EEA0120D214}"/>
              </a:ext>
            </a:extLst>
          </p:cNvPr>
          <p:cNvSpPr/>
          <p:nvPr/>
        </p:nvSpPr>
        <p:spPr>
          <a:xfrm>
            <a:off x="4142874" y="1033486"/>
            <a:ext cx="3477126"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3D8C801-6DBF-45C4-8003-79E11C616DEA}"/>
              </a:ext>
            </a:extLst>
          </p:cNvPr>
          <p:cNvSpPr/>
          <p:nvPr/>
        </p:nvSpPr>
        <p:spPr>
          <a:xfrm>
            <a:off x="142851" y="3286782"/>
            <a:ext cx="2743200"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5160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Employee class with @</a:t>
            </a:r>
            <a:r>
              <a:rPr lang="en-US" sz="2200" dirty="0" err="1"/>
              <a:t>ManytoMany</a:t>
            </a:r>
            <a:r>
              <a:rPr lang="en-US" sz="2200" dirty="0"/>
              <a:t> annotation</a:t>
            </a:r>
          </a:p>
        </p:txBody>
      </p:sp>
      <p:sp>
        <p:nvSpPr>
          <p:cNvPr id="3" name="Rectangle 2">
            <a:extLst>
              <a:ext uri="{FF2B5EF4-FFF2-40B4-BE49-F238E27FC236}">
                <a16:creationId xmlns:a16="http://schemas.microsoft.com/office/drawing/2014/main" id="{350390C7-9717-44A2-8FC6-0CE437E7016E}"/>
              </a:ext>
            </a:extLst>
          </p:cNvPr>
          <p:cNvSpPr/>
          <p:nvPr/>
        </p:nvSpPr>
        <p:spPr>
          <a:xfrm>
            <a:off x="221343" y="1833670"/>
            <a:ext cx="3741057" cy="3308598"/>
          </a:xfrm>
          <a:prstGeom prst="rect">
            <a:avLst/>
          </a:prstGeom>
        </p:spPr>
        <p:txBody>
          <a:bodyPr wrap="square">
            <a:spAutoFit/>
          </a:bodyPr>
          <a:lstStyle/>
          <a:p>
            <a:r>
              <a:rPr lang="en-IN" sz="1100" dirty="0"/>
              <a:t>public void </a:t>
            </a:r>
            <a:r>
              <a:rPr lang="en-IN" sz="1100" dirty="0" err="1"/>
              <a:t>setFirstname</a:t>
            </a:r>
            <a:r>
              <a:rPr lang="en-IN" sz="1100" dirty="0"/>
              <a:t>(String </a:t>
            </a:r>
            <a:r>
              <a:rPr lang="en-IN" sz="1100" dirty="0" err="1"/>
              <a:t>first_name</a:t>
            </a:r>
            <a:r>
              <a:rPr lang="en-IN" sz="1100" dirty="0"/>
              <a:t>) {</a:t>
            </a:r>
          </a:p>
          <a:p>
            <a:r>
              <a:rPr lang="en-IN" sz="1100" dirty="0"/>
              <a:t>        </a:t>
            </a:r>
            <a:r>
              <a:rPr lang="en-IN" sz="1100" dirty="0" err="1"/>
              <a:t>this.firstname</a:t>
            </a:r>
            <a:r>
              <a:rPr lang="en-IN" sz="1100" dirty="0"/>
              <a:t> = </a:t>
            </a:r>
            <a:r>
              <a:rPr lang="en-IN" sz="1100" dirty="0" err="1"/>
              <a:t>first_name</a:t>
            </a:r>
            <a:r>
              <a:rPr lang="en-IN" sz="1100" dirty="0"/>
              <a:t>;</a:t>
            </a:r>
          </a:p>
          <a:p>
            <a:r>
              <a:rPr lang="en-IN" sz="1100" dirty="0"/>
              <a:t>    }</a:t>
            </a:r>
          </a:p>
          <a:p>
            <a:r>
              <a:rPr lang="en-IN" sz="1100" dirty="0"/>
              <a:t> </a:t>
            </a:r>
          </a:p>
          <a:p>
            <a:r>
              <a:rPr lang="en-IN" sz="1100" dirty="0"/>
              <a:t>    public String </a:t>
            </a:r>
            <a:r>
              <a:rPr lang="en-IN" sz="1100" dirty="0" err="1"/>
              <a:t>getLastname</a:t>
            </a:r>
            <a:r>
              <a:rPr lang="en-IN" sz="1100" dirty="0"/>
              <a:t>() {</a:t>
            </a:r>
          </a:p>
          <a:p>
            <a:r>
              <a:rPr lang="en-IN" sz="1100" dirty="0"/>
              <a:t>        return </a:t>
            </a:r>
            <a:r>
              <a:rPr lang="en-IN" sz="1100" dirty="0" err="1"/>
              <a:t>lastname</a:t>
            </a:r>
            <a:r>
              <a:rPr lang="en-IN" sz="1100" dirty="0"/>
              <a:t>;</a:t>
            </a:r>
          </a:p>
          <a:p>
            <a:r>
              <a:rPr lang="en-IN" sz="1100" dirty="0"/>
              <a:t>    }</a:t>
            </a:r>
          </a:p>
          <a:p>
            <a:r>
              <a:rPr lang="en-IN" sz="1100" dirty="0"/>
              <a:t> </a:t>
            </a:r>
          </a:p>
          <a:p>
            <a:r>
              <a:rPr lang="en-IN" sz="1100" dirty="0"/>
              <a:t>    public void </a:t>
            </a:r>
            <a:r>
              <a:rPr lang="en-IN" sz="1100" dirty="0" err="1"/>
              <a:t>setLastname</a:t>
            </a:r>
            <a:r>
              <a:rPr lang="en-IN" sz="1100" dirty="0"/>
              <a:t>(String </a:t>
            </a:r>
            <a:r>
              <a:rPr lang="en-IN" sz="1100" dirty="0" err="1"/>
              <a:t>last_name</a:t>
            </a:r>
            <a:r>
              <a:rPr lang="en-IN" sz="1100" dirty="0"/>
              <a:t>) {</a:t>
            </a:r>
          </a:p>
          <a:p>
            <a:r>
              <a:rPr lang="en-IN" sz="1100" dirty="0"/>
              <a:t>        </a:t>
            </a:r>
            <a:r>
              <a:rPr lang="en-IN" sz="1100" dirty="0" err="1"/>
              <a:t>this.lastname</a:t>
            </a:r>
            <a:r>
              <a:rPr lang="en-IN" sz="1100" dirty="0"/>
              <a:t> = </a:t>
            </a:r>
            <a:r>
              <a:rPr lang="en-IN" sz="1100" dirty="0" err="1"/>
              <a:t>last_name</a:t>
            </a:r>
            <a:r>
              <a:rPr lang="en-IN" sz="1100" dirty="0"/>
              <a:t>;</a:t>
            </a:r>
          </a:p>
          <a:p>
            <a:r>
              <a:rPr lang="en-IN" sz="1100" dirty="0"/>
              <a:t>    }</a:t>
            </a:r>
          </a:p>
          <a:p>
            <a:r>
              <a:rPr lang="en-IN" sz="1100" dirty="0"/>
              <a:t>     public Set </a:t>
            </a:r>
            <a:r>
              <a:rPr lang="en-IN" sz="1100" dirty="0" err="1"/>
              <a:t>getMeetings</a:t>
            </a:r>
            <a:r>
              <a:rPr lang="en-IN" sz="1100" dirty="0"/>
              <a:t>() {</a:t>
            </a:r>
          </a:p>
          <a:p>
            <a:r>
              <a:rPr lang="en-IN" sz="1100" dirty="0"/>
              <a:t>        return meetings;</a:t>
            </a:r>
          </a:p>
          <a:p>
            <a:r>
              <a:rPr lang="en-IN" sz="1100" dirty="0"/>
              <a:t>    }</a:t>
            </a:r>
          </a:p>
          <a:p>
            <a:r>
              <a:rPr lang="en-IN" sz="1100" dirty="0"/>
              <a:t>    public void </a:t>
            </a:r>
            <a:r>
              <a:rPr lang="en-IN" sz="1100" dirty="0" err="1"/>
              <a:t>setMeetings</a:t>
            </a:r>
            <a:r>
              <a:rPr lang="en-IN" sz="1100" dirty="0"/>
              <a:t>(Set meetings) {</a:t>
            </a:r>
          </a:p>
          <a:p>
            <a:r>
              <a:rPr lang="en-IN" sz="1100" dirty="0"/>
              <a:t>        </a:t>
            </a:r>
            <a:r>
              <a:rPr lang="en-IN" sz="1100" dirty="0" err="1"/>
              <a:t>this.meetings</a:t>
            </a:r>
            <a:r>
              <a:rPr lang="en-IN" sz="1100" dirty="0"/>
              <a:t> = meetings;</a:t>
            </a:r>
          </a:p>
          <a:p>
            <a:r>
              <a:rPr lang="en-IN" sz="1100" dirty="0"/>
              <a:t>    }</a:t>
            </a:r>
          </a:p>
          <a:p>
            <a:r>
              <a:rPr lang="en-IN" sz="1100" dirty="0"/>
              <a:t>}</a:t>
            </a:r>
          </a:p>
          <a:p>
            <a:endParaRPr lang="en-IN" sz="1100" dirty="0"/>
          </a:p>
        </p:txBody>
      </p:sp>
      <p:sp>
        <p:nvSpPr>
          <p:cNvPr id="4" name="Rectangle 3">
            <a:extLst>
              <a:ext uri="{FF2B5EF4-FFF2-40B4-BE49-F238E27FC236}">
                <a16:creationId xmlns:a16="http://schemas.microsoft.com/office/drawing/2014/main" id="{F94C2B0D-596D-4FFE-88DC-4AEC6CE35AEC}"/>
              </a:ext>
            </a:extLst>
          </p:cNvPr>
          <p:cNvSpPr/>
          <p:nvPr/>
        </p:nvSpPr>
        <p:spPr>
          <a:xfrm>
            <a:off x="3962400" y="1371601"/>
            <a:ext cx="4724400" cy="5447645"/>
          </a:xfrm>
          <a:prstGeom prst="rect">
            <a:avLst/>
          </a:prstGeom>
        </p:spPr>
        <p:txBody>
          <a:bodyPr wrap="square">
            <a:spAutoFit/>
          </a:bodyPr>
          <a:lstStyle/>
          <a:p>
            <a:r>
              <a:rPr lang="en-IN" sz="1200" dirty="0">
                <a:latin typeface="Consolas" panose="020B0609020204030204" pitchFamily="49" charset="0"/>
              </a:rPr>
              <a:t>Meeting.java</a:t>
            </a:r>
          </a:p>
          <a:p>
            <a:endParaRPr lang="en-IN" sz="1200" b="1" dirty="0">
              <a:solidFill>
                <a:srgbClr val="7F0055"/>
              </a:solidFill>
              <a:latin typeface="Consolas" panose="020B0609020204030204" pitchFamily="49"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com.mm.model</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java.util.HashSet</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java.util.Set</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javax.persistence.Column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javax.persistence.Entity</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javax.persistence.GeneratedValue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javax.persistence.ManyToMany</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javax.persistence.Table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646464"/>
                </a:solidFill>
                <a:latin typeface="Consolas" panose="020B0609020204030204" pitchFamily="49" charset="0"/>
              </a:rPr>
              <a:t>@Entity</a:t>
            </a:r>
          </a:p>
          <a:p>
            <a:r>
              <a:rPr lang="en-IN" sz="1200" dirty="0">
                <a:solidFill>
                  <a:srgbClr val="646464"/>
                </a:solidFill>
                <a:latin typeface="Consolas" panose="020B0609020204030204" pitchFamily="49" charset="0"/>
              </a:rPr>
              <a:t>@Table</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"meeting"</a:t>
            </a:r>
            <a:r>
              <a:rPr lang="en-IN" sz="1200"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Meeting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@Id</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a:t>
            </a:r>
            <a:r>
              <a:rPr lang="en-IN" sz="1200" dirty="0" err="1">
                <a:solidFill>
                  <a:srgbClr val="2A00FF"/>
                </a:solidFill>
                <a:latin typeface="Consolas" panose="020B0609020204030204" pitchFamily="49" charset="0"/>
              </a:rPr>
              <a:t>meeting_id</a:t>
            </a:r>
            <a:r>
              <a:rPr lang="en-IN" sz="1200" dirty="0">
                <a:solidFill>
                  <a:srgbClr val="2A00FF"/>
                </a:solidFill>
                <a:latin typeface="Consolas" panose="020B0609020204030204" pitchFamily="49" charset="0"/>
              </a:rPr>
              <a:t>"</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GeneratedValue</a:t>
            </a:r>
            <a:endParaRPr lang="en-IN" sz="1200" dirty="0">
              <a:solidFill>
                <a:srgbClr val="646464"/>
              </a:solidFill>
              <a:latin typeface="Consolas" panose="020B0609020204030204" pitchFamily="49" charset="0"/>
            </a:endParaRP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Long </a:t>
            </a:r>
            <a:r>
              <a:rPr lang="en-IN" sz="1200" b="1" dirty="0" err="1">
                <a:solidFill>
                  <a:srgbClr val="0000C0"/>
                </a:solidFill>
                <a:latin typeface="Consolas" panose="020B0609020204030204" pitchFamily="49" charset="0"/>
              </a:rPr>
              <a:t>meetingId</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"subject"</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a:solidFill>
                  <a:srgbClr val="0000C0"/>
                </a:solidFill>
                <a:latin typeface="Consolas" panose="020B0609020204030204" pitchFamily="49" charset="0"/>
              </a:rPr>
              <a:t>subject</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a:t>
            </a:r>
            <a:r>
              <a:rPr lang="en-IN" sz="1200" dirty="0" err="1">
                <a:solidFill>
                  <a:srgbClr val="2A00FF"/>
                </a:solidFill>
                <a:latin typeface="Consolas" panose="020B0609020204030204" pitchFamily="49" charset="0"/>
              </a:rPr>
              <a:t>meeting_date</a:t>
            </a:r>
            <a:r>
              <a:rPr lang="en-IN" sz="1200" dirty="0">
                <a:solidFill>
                  <a:srgbClr val="2A00FF"/>
                </a:solidFill>
                <a:latin typeface="Consolas" panose="020B0609020204030204" pitchFamily="49" charset="0"/>
              </a:rPr>
              <a:t>"</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Date </a:t>
            </a:r>
            <a:r>
              <a:rPr lang="en-IN" sz="1200" b="1" dirty="0" err="1">
                <a:solidFill>
                  <a:srgbClr val="0000C0"/>
                </a:solidFill>
                <a:latin typeface="Consolas" panose="020B0609020204030204" pitchFamily="49" charset="0"/>
              </a:rPr>
              <a:t>meetingDate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p:txBody>
      </p:sp>
      <p:sp>
        <p:nvSpPr>
          <p:cNvPr id="7" name="Oval 6">
            <a:extLst>
              <a:ext uri="{FF2B5EF4-FFF2-40B4-BE49-F238E27FC236}">
                <a16:creationId xmlns:a16="http://schemas.microsoft.com/office/drawing/2014/main" id="{85489085-2F80-454E-B016-12FEC505EAD7}"/>
              </a:ext>
            </a:extLst>
          </p:cNvPr>
          <p:cNvSpPr/>
          <p:nvPr/>
        </p:nvSpPr>
        <p:spPr>
          <a:xfrm>
            <a:off x="3695700" y="3532415"/>
            <a:ext cx="2667000" cy="304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8198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Employee class with @</a:t>
            </a:r>
            <a:r>
              <a:rPr lang="en-US" sz="2200" dirty="0" err="1"/>
              <a:t>ManytoMany</a:t>
            </a:r>
            <a:r>
              <a:rPr lang="en-US" sz="2200" dirty="0"/>
              <a:t> annotation</a:t>
            </a:r>
          </a:p>
        </p:txBody>
      </p:sp>
      <p:sp>
        <p:nvSpPr>
          <p:cNvPr id="3" name="Rectangle 2">
            <a:extLst>
              <a:ext uri="{FF2B5EF4-FFF2-40B4-BE49-F238E27FC236}">
                <a16:creationId xmlns:a16="http://schemas.microsoft.com/office/drawing/2014/main" id="{350390C7-9717-44A2-8FC6-0CE437E7016E}"/>
              </a:ext>
            </a:extLst>
          </p:cNvPr>
          <p:cNvSpPr/>
          <p:nvPr/>
        </p:nvSpPr>
        <p:spPr>
          <a:xfrm>
            <a:off x="304800" y="1741185"/>
            <a:ext cx="3741057" cy="5001369"/>
          </a:xfrm>
          <a:prstGeom prst="rect">
            <a:avLst/>
          </a:prstGeom>
        </p:spPr>
        <p:txBody>
          <a:bodyPr wrap="square">
            <a:spAutoFit/>
          </a:bodyPr>
          <a:lstStyle/>
          <a:p>
            <a:endParaRPr lang="en-IN" sz="1100" dirty="0">
              <a:solidFill>
                <a:srgbClr val="000000"/>
              </a:solidFill>
              <a:latin typeface="Consolas" panose="020B0609020204030204" pitchFamily="49" charset="0"/>
            </a:endParaRPr>
          </a:p>
          <a:p>
            <a:r>
              <a:rPr lang="en-IN" sz="1100" dirty="0">
                <a:solidFill>
                  <a:srgbClr val="000000"/>
                </a:solidFill>
                <a:latin typeface="Consolas" panose="020B0609020204030204" pitchFamily="49" charset="0"/>
              </a:rPr>
              <a:t>    </a:t>
            </a:r>
            <a:r>
              <a:rPr lang="en-IN" sz="1100" dirty="0">
                <a:solidFill>
                  <a:srgbClr val="646464"/>
                </a:solidFill>
                <a:latin typeface="Consolas" panose="020B0609020204030204" pitchFamily="49" charset="0"/>
              </a:rPr>
              <a:t>@</a:t>
            </a:r>
            <a:r>
              <a:rPr lang="en-IN" sz="1100" dirty="0" err="1">
                <a:solidFill>
                  <a:srgbClr val="646464"/>
                </a:solidFill>
                <a:latin typeface="Consolas" panose="020B0609020204030204" pitchFamily="49" charset="0"/>
              </a:rPr>
              <a:t>ManyToMany</a:t>
            </a:r>
            <a:r>
              <a:rPr lang="en-IN" sz="1100" dirty="0">
                <a:solidFill>
                  <a:srgbClr val="000000"/>
                </a:solidFill>
                <a:latin typeface="Consolas" panose="020B0609020204030204" pitchFamily="49" charset="0"/>
              </a:rPr>
              <a:t>(</a:t>
            </a:r>
            <a:r>
              <a:rPr lang="en-IN" sz="1100" dirty="0" err="1">
                <a:solidFill>
                  <a:srgbClr val="000000"/>
                </a:solidFill>
                <a:latin typeface="Consolas" panose="020B0609020204030204" pitchFamily="49" charset="0"/>
              </a:rPr>
              <a:t>mappedBy</a:t>
            </a:r>
            <a:r>
              <a:rPr lang="en-IN" sz="1100" dirty="0">
                <a:solidFill>
                  <a:srgbClr val="000000"/>
                </a:solidFill>
                <a:latin typeface="Consolas" panose="020B0609020204030204" pitchFamily="49" charset="0"/>
              </a:rPr>
              <a:t>=</a:t>
            </a:r>
            <a:r>
              <a:rPr lang="en-IN" sz="1100" dirty="0">
                <a:solidFill>
                  <a:srgbClr val="2A00FF"/>
                </a:solidFill>
                <a:latin typeface="Consolas" panose="020B0609020204030204" pitchFamily="49" charset="0"/>
              </a:rPr>
              <a:t>"meetings"</a:t>
            </a:r>
            <a:r>
              <a:rPr lang="en-IN" sz="1100"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private</a:t>
            </a:r>
            <a:r>
              <a:rPr lang="en-IN" sz="1100" b="1" dirty="0">
                <a:solidFill>
                  <a:srgbClr val="000000"/>
                </a:solidFill>
                <a:latin typeface="Consolas" panose="020B0609020204030204" pitchFamily="49" charset="0"/>
              </a:rPr>
              <a:t> </a:t>
            </a:r>
            <a:r>
              <a:rPr lang="en-IN" sz="1100" b="1" u="sng" dirty="0">
                <a:solidFill>
                  <a:srgbClr val="000000"/>
                </a:solidFill>
                <a:latin typeface="Consolas" panose="020B0609020204030204" pitchFamily="49" charset="0"/>
              </a:rPr>
              <a:t>Set </a:t>
            </a:r>
            <a:r>
              <a:rPr lang="en-IN" sz="1100" b="1" u="sng" dirty="0">
                <a:solidFill>
                  <a:srgbClr val="0000C0"/>
                </a:solidFill>
                <a:latin typeface="Consolas" panose="020B0609020204030204" pitchFamily="49" charset="0"/>
              </a:rPr>
              <a:t>employees</a:t>
            </a:r>
            <a:r>
              <a:rPr lang="en-IN" sz="1100" b="1" u="sng" dirty="0">
                <a:solidFill>
                  <a:srgbClr val="000000"/>
                </a:solidFill>
                <a:latin typeface="Consolas" panose="020B0609020204030204" pitchFamily="49" charset="0"/>
              </a:rPr>
              <a:t> = </a:t>
            </a:r>
            <a:r>
              <a:rPr lang="en-IN" sz="1100" b="1" u="sng" dirty="0">
                <a:solidFill>
                  <a:srgbClr val="7F0055"/>
                </a:solidFill>
                <a:latin typeface="Consolas" panose="020B0609020204030204" pitchFamily="49" charset="0"/>
              </a:rPr>
              <a:t>new</a:t>
            </a:r>
            <a:r>
              <a:rPr lang="en-IN" sz="1100" b="1" u="sng" dirty="0">
                <a:solidFill>
                  <a:srgbClr val="000000"/>
                </a:solidFill>
                <a:latin typeface="Consolas" panose="020B0609020204030204" pitchFamily="49" charset="0"/>
              </a:rPr>
              <a:t> HashSet();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Meeting() {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Meeting(String </a:t>
            </a:r>
            <a:r>
              <a:rPr lang="en-IN" sz="1100" b="1" dirty="0">
                <a:solidFill>
                  <a:srgbClr val="6A3E3E"/>
                </a:solidFill>
                <a:latin typeface="Consolas" panose="020B0609020204030204" pitchFamily="49" charset="0"/>
              </a:rPr>
              <a:t>subject</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subject</a:t>
            </a:r>
            <a:r>
              <a:rPr lang="en-IN" sz="1100" b="1" dirty="0">
                <a:solidFill>
                  <a:srgbClr val="000000"/>
                </a:solidFill>
                <a:latin typeface="Consolas" panose="020B0609020204030204" pitchFamily="49" charset="0"/>
              </a:rPr>
              <a:t> = </a:t>
            </a:r>
            <a:r>
              <a:rPr lang="en-IN" sz="1100" b="1" dirty="0">
                <a:solidFill>
                  <a:srgbClr val="6A3E3E"/>
                </a:solidFill>
                <a:latin typeface="Consolas" panose="020B0609020204030204" pitchFamily="49" charset="0"/>
              </a:rPr>
              <a:t>subject</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meetingDate</a:t>
            </a:r>
            <a:r>
              <a:rPr lang="en-IN" sz="1100" b="1"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Date();</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Long </a:t>
            </a:r>
            <a:r>
              <a:rPr lang="en-IN" sz="1100" b="1" dirty="0" err="1">
                <a:solidFill>
                  <a:srgbClr val="000000"/>
                </a:solidFill>
                <a:latin typeface="Consolas" panose="020B0609020204030204" pitchFamily="49" charset="0"/>
              </a:rPr>
              <a:t>getMeetingId</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return</a:t>
            </a:r>
            <a:r>
              <a:rPr lang="en-IN" sz="1100" b="1" dirty="0">
                <a:solidFill>
                  <a:srgbClr val="000000"/>
                </a:solidFill>
                <a:latin typeface="Consolas" panose="020B0609020204030204" pitchFamily="49" charset="0"/>
              </a:rPr>
              <a:t> </a:t>
            </a:r>
            <a:r>
              <a:rPr lang="en-IN" sz="1100" b="1" dirty="0" err="1">
                <a:solidFill>
                  <a:srgbClr val="0000C0"/>
                </a:solidFill>
                <a:latin typeface="Consolas" panose="020B0609020204030204" pitchFamily="49" charset="0"/>
              </a:rPr>
              <a:t>meetingId</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void</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setMeetingId</a:t>
            </a:r>
            <a:r>
              <a:rPr lang="en-IN" sz="1100" b="1" dirty="0">
                <a:solidFill>
                  <a:srgbClr val="000000"/>
                </a:solidFill>
                <a:latin typeface="Consolas" panose="020B0609020204030204" pitchFamily="49" charset="0"/>
              </a:rPr>
              <a:t>(Long </a:t>
            </a:r>
            <a:r>
              <a:rPr lang="en-IN" sz="1100" b="1" dirty="0" err="1">
                <a:solidFill>
                  <a:srgbClr val="6A3E3E"/>
                </a:solidFill>
                <a:latin typeface="Consolas" panose="020B0609020204030204" pitchFamily="49" charset="0"/>
              </a:rPr>
              <a:t>meeting_id</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meetingId</a:t>
            </a:r>
            <a:r>
              <a:rPr lang="en-IN" sz="1100" b="1" dirty="0">
                <a:solidFill>
                  <a:srgbClr val="000000"/>
                </a:solidFill>
                <a:latin typeface="Consolas" panose="020B0609020204030204" pitchFamily="49" charset="0"/>
              </a:rPr>
              <a:t> = </a:t>
            </a:r>
            <a:r>
              <a:rPr lang="en-IN" sz="1100" b="1" dirty="0" err="1">
                <a:solidFill>
                  <a:srgbClr val="6A3E3E"/>
                </a:solidFill>
                <a:latin typeface="Consolas" panose="020B0609020204030204" pitchFamily="49" charset="0"/>
              </a:rPr>
              <a:t>meeting_id</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String </a:t>
            </a:r>
            <a:r>
              <a:rPr lang="en-IN" sz="1100" b="1" dirty="0" err="1">
                <a:solidFill>
                  <a:srgbClr val="000000"/>
                </a:solidFill>
                <a:latin typeface="Consolas" panose="020B0609020204030204" pitchFamily="49" charset="0"/>
              </a:rPr>
              <a:t>getSubject</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return</a:t>
            </a:r>
            <a:r>
              <a:rPr lang="en-IN" sz="1100" b="1" dirty="0">
                <a:solidFill>
                  <a:srgbClr val="000000"/>
                </a:solidFill>
                <a:latin typeface="Consolas" panose="020B0609020204030204" pitchFamily="49" charset="0"/>
              </a:rPr>
              <a:t> </a:t>
            </a:r>
            <a:r>
              <a:rPr lang="en-IN" sz="1100" b="1" dirty="0">
                <a:solidFill>
                  <a:srgbClr val="0000C0"/>
                </a:solidFill>
                <a:latin typeface="Consolas" panose="020B0609020204030204" pitchFamily="49" charset="0"/>
              </a:rPr>
              <a:t>subject</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void</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setSubject</a:t>
            </a:r>
            <a:r>
              <a:rPr lang="en-IN" sz="1100" b="1" dirty="0">
                <a:solidFill>
                  <a:srgbClr val="000000"/>
                </a:solidFill>
                <a:latin typeface="Consolas" panose="020B0609020204030204" pitchFamily="49" charset="0"/>
              </a:rPr>
              <a:t>(String </a:t>
            </a:r>
            <a:r>
              <a:rPr lang="en-IN" sz="1100" b="1" dirty="0" err="1">
                <a:solidFill>
                  <a:srgbClr val="6A3E3E"/>
                </a:solidFill>
                <a:latin typeface="Consolas" panose="020B0609020204030204" pitchFamily="49" charset="0"/>
              </a:rPr>
              <a:t>subject_name</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subject</a:t>
            </a:r>
            <a:r>
              <a:rPr lang="en-IN" sz="1100" b="1" dirty="0">
                <a:solidFill>
                  <a:srgbClr val="000000"/>
                </a:solidFill>
                <a:latin typeface="Consolas" panose="020B0609020204030204" pitchFamily="49" charset="0"/>
              </a:rPr>
              <a:t> = </a:t>
            </a:r>
            <a:r>
              <a:rPr lang="en-IN" sz="1100" b="1" dirty="0" err="1">
                <a:solidFill>
                  <a:srgbClr val="6A3E3E"/>
                </a:solidFill>
                <a:latin typeface="Consolas" panose="020B0609020204030204" pitchFamily="49" charset="0"/>
              </a:rPr>
              <a:t>subject_name</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endParaRPr lang="en-IN" sz="1100" dirty="0"/>
          </a:p>
        </p:txBody>
      </p:sp>
      <p:sp>
        <p:nvSpPr>
          <p:cNvPr id="4" name="Rectangle 3">
            <a:extLst>
              <a:ext uri="{FF2B5EF4-FFF2-40B4-BE49-F238E27FC236}">
                <a16:creationId xmlns:a16="http://schemas.microsoft.com/office/drawing/2014/main" id="{F94C2B0D-596D-4FFE-88DC-4AEC6CE35AEC}"/>
              </a:ext>
            </a:extLst>
          </p:cNvPr>
          <p:cNvSpPr/>
          <p:nvPr/>
        </p:nvSpPr>
        <p:spPr>
          <a:xfrm>
            <a:off x="3962400" y="1628507"/>
            <a:ext cx="4724400" cy="3600986"/>
          </a:xfrm>
          <a:prstGeom prst="rect">
            <a:avLst/>
          </a:prstGeom>
        </p:spPr>
        <p:txBody>
          <a:bodyPr wrap="square">
            <a:spAutoFit/>
          </a:bodyPr>
          <a:lstStyle/>
          <a:p>
            <a:endParaRPr lang="en-IN" sz="1200" dirty="0">
              <a:solidFill>
                <a:srgbClr val="000000"/>
              </a:solidFill>
              <a:latin typeface="Consolas" panose="020B0609020204030204" pitchFamily="49" charset="0"/>
            </a:endParaRP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Date </a:t>
            </a:r>
            <a:r>
              <a:rPr lang="en-IN" sz="1200" b="1" dirty="0" err="1">
                <a:solidFill>
                  <a:srgbClr val="000000"/>
                </a:solidFill>
                <a:latin typeface="Consolas" panose="020B0609020204030204" pitchFamily="49" charset="0"/>
              </a:rPr>
              <a:t>getMeetingDate</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0000C0"/>
                </a:solidFill>
                <a:latin typeface="Consolas" panose="020B0609020204030204" pitchFamily="49" charset="0"/>
              </a:rPr>
              <a:t>meetingDate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setMeetingDate</a:t>
            </a:r>
            <a:r>
              <a:rPr lang="en-IN" sz="1200" b="1" dirty="0">
                <a:solidFill>
                  <a:srgbClr val="000000"/>
                </a:solidFill>
                <a:latin typeface="Consolas" panose="020B0609020204030204" pitchFamily="49" charset="0"/>
              </a:rPr>
              <a:t>(Date </a:t>
            </a:r>
            <a:r>
              <a:rPr lang="en-IN" sz="1200" b="1" dirty="0" err="1">
                <a:solidFill>
                  <a:srgbClr val="6A3E3E"/>
                </a:solidFill>
                <a:latin typeface="Consolas" panose="020B0609020204030204" pitchFamily="49" charset="0"/>
              </a:rPr>
              <a:t>meeting_date</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meetingDate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meeting_date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u="sng" dirty="0">
                <a:solidFill>
                  <a:srgbClr val="000000"/>
                </a:solidFill>
                <a:latin typeface="Consolas" panose="020B0609020204030204" pitchFamily="49" charset="0"/>
              </a:rPr>
              <a:t>Set </a:t>
            </a:r>
            <a:r>
              <a:rPr lang="en-IN" sz="1200" b="1" u="sng" dirty="0" err="1">
                <a:solidFill>
                  <a:srgbClr val="000000"/>
                </a:solidFill>
                <a:latin typeface="Consolas" panose="020B0609020204030204" pitchFamily="49" charset="0"/>
              </a:rPr>
              <a:t>getEmployees</a:t>
            </a:r>
            <a:r>
              <a:rPr lang="en-IN" sz="1200" b="1" u="sng"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a:solidFill>
                  <a:srgbClr val="0000C0"/>
                </a:solidFill>
                <a:latin typeface="Consolas" panose="020B0609020204030204" pitchFamily="49" charset="0"/>
              </a:rPr>
              <a:t>employees</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setEmployees</a:t>
            </a:r>
            <a:r>
              <a:rPr lang="en-IN" sz="1200" b="1" dirty="0">
                <a:solidFill>
                  <a:srgbClr val="000000"/>
                </a:solidFill>
                <a:latin typeface="Consolas" panose="020B0609020204030204" pitchFamily="49" charset="0"/>
              </a:rPr>
              <a:t>(</a:t>
            </a:r>
            <a:r>
              <a:rPr lang="en-IN" sz="1200" b="1" u="sng" dirty="0">
                <a:solidFill>
                  <a:srgbClr val="000000"/>
                </a:solidFill>
                <a:latin typeface="Consolas" panose="020B0609020204030204" pitchFamily="49" charset="0"/>
              </a:rPr>
              <a:t>Set </a:t>
            </a:r>
            <a:r>
              <a:rPr lang="en-IN" sz="1200" b="1" u="sng" dirty="0">
                <a:solidFill>
                  <a:srgbClr val="6A3E3E"/>
                </a:solidFill>
                <a:latin typeface="Consolas" panose="020B0609020204030204" pitchFamily="49" charset="0"/>
              </a:rPr>
              <a:t>employees</a:t>
            </a:r>
            <a:r>
              <a:rPr lang="en-IN" sz="1200" b="1" u="sng"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employees</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employees</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a:t>
            </a:r>
          </a:p>
          <a:p>
            <a:endParaRPr lang="en-IN" sz="1200" dirty="0"/>
          </a:p>
          <a:p>
            <a:endParaRPr lang="en-IN" sz="1200" dirty="0">
              <a:solidFill>
                <a:srgbClr val="000000"/>
              </a:solidFill>
              <a:latin typeface="Consolas" panose="020B0609020204030204" pitchFamily="49" charset="0"/>
            </a:endParaRPr>
          </a:p>
        </p:txBody>
      </p:sp>
      <p:sp>
        <p:nvSpPr>
          <p:cNvPr id="7" name="Oval 6">
            <a:extLst>
              <a:ext uri="{FF2B5EF4-FFF2-40B4-BE49-F238E27FC236}">
                <a16:creationId xmlns:a16="http://schemas.microsoft.com/office/drawing/2014/main" id="{85489085-2F80-454E-B016-12FEC505EAD7}"/>
              </a:ext>
            </a:extLst>
          </p:cNvPr>
          <p:cNvSpPr/>
          <p:nvPr/>
        </p:nvSpPr>
        <p:spPr>
          <a:xfrm>
            <a:off x="457200" y="1286354"/>
            <a:ext cx="2667000" cy="304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79330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Main Java class</a:t>
            </a:r>
          </a:p>
        </p:txBody>
      </p:sp>
      <p:sp>
        <p:nvSpPr>
          <p:cNvPr id="3" name="Rectangle 2">
            <a:extLst>
              <a:ext uri="{FF2B5EF4-FFF2-40B4-BE49-F238E27FC236}">
                <a16:creationId xmlns:a16="http://schemas.microsoft.com/office/drawing/2014/main" id="{47553901-2213-46C9-874D-401EF579B772}"/>
              </a:ext>
            </a:extLst>
          </p:cNvPr>
          <p:cNvSpPr/>
          <p:nvPr/>
        </p:nvSpPr>
        <p:spPr>
          <a:xfrm>
            <a:off x="221343" y="1371600"/>
            <a:ext cx="4114800" cy="5339923"/>
          </a:xfrm>
          <a:prstGeom prst="rect">
            <a:avLst/>
          </a:prstGeom>
        </p:spPr>
        <p:txBody>
          <a:bodyPr wrap="square">
            <a:spAutoFit/>
          </a:bodyPr>
          <a:lstStyle/>
          <a:p>
            <a:r>
              <a:rPr lang="en-IN" sz="1100" b="1" dirty="0">
                <a:solidFill>
                  <a:srgbClr val="7F0055"/>
                </a:solidFill>
                <a:latin typeface="Consolas" panose="020B0609020204030204" pitchFamily="49" charset="0"/>
              </a:rPr>
              <a:t>package</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com.mm.main</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org.hibernate.Session</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org.hibernate.SessionFactory</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org.hibernate.boot.registry.StandardServiceRegistryBuilder</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org.hibernate.cfg.Configuration</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u="sng" dirty="0" err="1">
                <a:solidFill>
                  <a:srgbClr val="000000"/>
                </a:solidFill>
                <a:latin typeface="Consolas" panose="020B0609020204030204" pitchFamily="49" charset="0"/>
              </a:rPr>
              <a:t>org.hibernate.service.ServiceRegistry</a:t>
            </a:r>
            <a:r>
              <a:rPr lang="en-IN" sz="1100" b="1" u="sng" dirty="0">
                <a:solidFill>
                  <a:srgbClr val="000000"/>
                </a:solidFill>
                <a:latin typeface="Consolas" panose="020B0609020204030204" pitchFamily="49" charset="0"/>
              </a:rPr>
              <a:t>;</a:t>
            </a:r>
          </a:p>
          <a:p>
            <a:endParaRPr lang="en-IN" sz="1100" dirty="0">
              <a:latin typeface="Consolas" panose="020B0609020204030204" pitchFamily="49" charset="0"/>
            </a:endParaRP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com.mm.model.Employee</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com.mm.model.Meeting</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class</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ManytoManyApp</a:t>
            </a:r>
            <a:r>
              <a:rPr lang="en-IN" sz="1100" b="1" dirty="0">
                <a:solidFill>
                  <a:srgbClr val="000000"/>
                </a:solidFill>
                <a:latin typeface="Consolas" panose="020B0609020204030204" pitchFamily="49" charset="0"/>
              </a:rPr>
              <a:t> {</a:t>
            </a:r>
          </a:p>
          <a:p>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Session </a:t>
            </a:r>
            <a:r>
              <a:rPr lang="en-IN" sz="1100" b="1" i="1" dirty="0" err="1">
                <a:solidFill>
                  <a:srgbClr val="0000C0"/>
                </a:solidFill>
                <a:latin typeface="Consolas" panose="020B0609020204030204" pitchFamily="49" charset="0"/>
              </a:rPr>
              <a:t>sessionObj</a:t>
            </a:r>
            <a:r>
              <a:rPr lang="en-IN" sz="1100" b="1"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SessionFactory</a:t>
            </a:r>
            <a:r>
              <a:rPr lang="en-IN" sz="1100" b="1" dirty="0">
                <a:solidFill>
                  <a:srgbClr val="000000"/>
                </a:solidFill>
                <a:latin typeface="Consolas" panose="020B0609020204030204" pitchFamily="49" charset="0"/>
              </a:rPr>
              <a:t> </a:t>
            </a:r>
            <a:r>
              <a:rPr lang="en-IN" sz="1100" b="1" i="1" dirty="0" err="1">
                <a:solidFill>
                  <a:srgbClr val="0000C0"/>
                </a:solidFill>
                <a:latin typeface="Consolas" panose="020B0609020204030204" pitchFamily="49" charset="0"/>
              </a:rPr>
              <a:t>sessionFactoryObj</a:t>
            </a:r>
            <a:r>
              <a:rPr lang="en-IN" sz="1100" b="1"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SessionFactory</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getSessionFactory</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Configuration </a:t>
            </a:r>
            <a:r>
              <a:rPr lang="en-IN" sz="1100" dirty="0" err="1">
                <a:solidFill>
                  <a:srgbClr val="6A3E3E"/>
                </a:solidFill>
                <a:latin typeface="Consolas" panose="020B0609020204030204" pitchFamily="49" charset="0"/>
              </a:rPr>
              <a:t>configuration</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Configuration().configure();</a:t>
            </a:r>
          </a:p>
          <a:p>
            <a:r>
              <a:rPr lang="en-IN" sz="1100" dirty="0" err="1">
                <a:solidFill>
                  <a:srgbClr val="000000"/>
                </a:solidFill>
                <a:latin typeface="Consolas" panose="020B0609020204030204" pitchFamily="49" charset="0"/>
              </a:rPr>
              <a:t>StandardServiceRegistryBuilder</a:t>
            </a:r>
            <a:r>
              <a:rPr lang="en-IN" sz="1100" dirty="0">
                <a:solidFill>
                  <a:srgbClr val="000000"/>
                </a:solidFill>
                <a:latin typeface="Consolas" panose="020B0609020204030204" pitchFamily="49" charset="0"/>
              </a:rPr>
              <a:t> </a:t>
            </a:r>
            <a:r>
              <a:rPr lang="en-IN" sz="1100" dirty="0">
                <a:solidFill>
                  <a:srgbClr val="6A3E3E"/>
                </a:solidFill>
                <a:latin typeface="Consolas" panose="020B0609020204030204" pitchFamily="49" charset="0"/>
              </a:rPr>
              <a:t>builder</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StandardServiceRegistryBuilder</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a:t>
            </a:r>
            <a:r>
              <a:rPr lang="en-IN" sz="1100" dirty="0" err="1">
                <a:solidFill>
                  <a:srgbClr val="000000"/>
                </a:solidFill>
                <a:latin typeface="Consolas" panose="020B0609020204030204" pitchFamily="49" charset="0"/>
              </a:rPr>
              <a:t>applySettings</a:t>
            </a:r>
            <a:r>
              <a:rPr lang="en-IN" sz="1100" dirty="0">
                <a:solidFill>
                  <a:srgbClr val="000000"/>
                </a:solidFill>
                <a:latin typeface="Consolas" panose="020B0609020204030204" pitchFamily="49" charset="0"/>
              </a:rPr>
              <a:t>(</a:t>
            </a:r>
            <a:r>
              <a:rPr lang="en-IN" sz="1100" dirty="0" err="1">
                <a:solidFill>
                  <a:srgbClr val="6A3E3E"/>
                </a:solidFill>
                <a:latin typeface="Consolas" panose="020B0609020204030204" pitchFamily="49" charset="0"/>
              </a:rPr>
              <a:t>configuration</a:t>
            </a:r>
            <a:r>
              <a:rPr lang="en-IN" sz="1100" dirty="0" err="1">
                <a:solidFill>
                  <a:srgbClr val="000000"/>
                </a:solidFill>
                <a:latin typeface="Consolas" panose="020B0609020204030204" pitchFamily="49" charset="0"/>
              </a:rPr>
              <a:t>.getProperties</a:t>
            </a:r>
            <a:r>
              <a:rPr lang="en-IN" sz="1100" dirty="0">
                <a:solidFill>
                  <a:srgbClr val="000000"/>
                </a:solidFill>
                <a:latin typeface="Consolas" panose="020B0609020204030204" pitchFamily="49" charset="0"/>
              </a:rPr>
              <a:t>());</a:t>
            </a:r>
          </a:p>
          <a:p>
            <a:r>
              <a:rPr lang="en-IN" sz="1100" dirty="0" err="1">
                <a:solidFill>
                  <a:srgbClr val="000000"/>
                </a:solidFill>
                <a:latin typeface="Consolas" panose="020B0609020204030204" pitchFamily="49" charset="0"/>
              </a:rPr>
              <a:t>SessionFactory</a:t>
            </a:r>
            <a:r>
              <a:rPr lang="en-IN" sz="1100" dirty="0">
                <a:solidFill>
                  <a:srgbClr val="000000"/>
                </a:solidFill>
                <a:latin typeface="Consolas" panose="020B0609020204030204" pitchFamily="49" charset="0"/>
              </a:rPr>
              <a:t> </a:t>
            </a:r>
            <a:r>
              <a:rPr lang="en-IN" sz="1100" dirty="0" err="1">
                <a:solidFill>
                  <a:srgbClr val="6A3E3E"/>
                </a:solidFill>
                <a:latin typeface="Consolas" panose="020B0609020204030204" pitchFamily="49" charset="0"/>
              </a:rPr>
              <a:t>sessionFactory</a:t>
            </a:r>
            <a:r>
              <a:rPr lang="en-IN" sz="1100" dirty="0">
                <a:solidFill>
                  <a:srgbClr val="000000"/>
                </a:solidFill>
                <a:latin typeface="Consolas" panose="020B0609020204030204" pitchFamily="49" charset="0"/>
              </a:rPr>
              <a:t> = </a:t>
            </a:r>
            <a:r>
              <a:rPr lang="en-IN" sz="1100" dirty="0">
                <a:solidFill>
                  <a:srgbClr val="6A3E3E"/>
                </a:solidFill>
                <a:latin typeface="Consolas" panose="020B0609020204030204" pitchFamily="49" charset="0"/>
              </a:rPr>
              <a:t>configuration</a:t>
            </a:r>
          </a:p>
          <a:p>
            <a:r>
              <a:rPr lang="en-IN" sz="1100" dirty="0">
                <a:solidFill>
                  <a:srgbClr val="000000"/>
                </a:solidFill>
                <a:latin typeface="Consolas" panose="020B0609020204030204" pitchFamily="49" charset="0"/>
              </a:rPr>
              <a:t>.</a:t>
            </a:r>
            <a:r>
              <a:rPr lang="en-IN" sz="1100" dirty="0" err="1">
                <a:solidFill>
                  <a:srgbClr val="000000"/>
                </a:solidFill>
                <a:latin typeface="Consolas" panose="020B0609020204030204" pitchFamily="49" charset="0"/>
              </a:rPr>
              <a:t>buildSessionFactory</a:t>
            </a:r>
            <a:r>
              <a:rPr lang="en-IN" sz="1100" dirty="0">
                <a:solidFill>
                  <a:srgbClr val="000000"/>
                </a:solidFill>
                <a:latin typeface="Consolas" panose="020B0609020204030204" pitchFamily="49" charset="0"/>
              </a:rPr>
              <a:t>(</a:t>
            </a:r>
            <a:r>
              <a:rPr lang="en-IN" sz="1100" dirty="0" err="1">
                <a:solidFill>
                  <a:srgbClr val="6A3E3E"/>
                </a:solidFill>
                <a:latin typeface="Consolas" panose="020B0609020204030204" pitchFamily="49" charset="0"/>
              </a:rPr>
              <a:t>builder</a:t>
            </a:r>
            <a:r>
              <a:rPr lang="en-IN" sz="1100" dirty="0" err="1">
                <a:solidFill>
                  <a:srgbClr val="000000"/>
                </a:solidFill>
                <a:latin typeface="Consolas" panose="020B0609020204030204" pitchFamily="49" charset="0"/>
              </a:rPr>
              <a:t>.build</a:t>
            </a:r>
            <a:r>
              <a:rPr lang="en-IN" sz="1100"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return</a:t>
            </a:r>
            <a:r>
              <a:rPr lang="en-IN" sz="1100" b="1" dirty="0">
                <a:solidFill>
                  <a:srgbClr val="000000"/>
                </a:solidFill>
                <a:latin typeface="Consolas" panose="020B0609020204030204" pitchFamily="49" charset="0"/>
              </a:rPr>
              <a:t> </a:t>
            </a:r>
            <a:r>
              <a:rPr lang="en-IN" sz="1100" b="1" dirty="0" err="1">
                <a:solidFill>
                  <a:srgbClr val="6A3E3E"/>
                </a:solidFill>
                <a:latin typeface="Consolas" panose="020B0609020204030204" pitchFamily="49" charset="0"/>
              </a:rPr>
              <a:t>sessionFactory</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void</a:t>
            </a:r>
            <a:r>
              <a:rPr lang="en-IN" sz="1100" b="1" dirty="0">
                <a:solidFill>
                  <a:srgbClr val="000000"/>
                </a:solidFill>
                <a:latin typeface="Consolas" panose="020B0609020204030204" pitchFamily="49" charset="0"/>
              </a:rPr>
              <a:t> main(String[] </a:t>
            </a:r>
            <a:r>
              <a:rPr lang="en-IN" sz="1100" b="1" dirty="0" err="1">
                <a:solidFill>
                  <a:srgbClr val="6A3E3E"/>
                </a:solidFill>
                <a:latin typeface="Consolas" panose="020B0609020204030204" pitchFamily="49" charset="0"/>
              </a:rPr>
              <a:t>args</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try</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Session </a:t>
            </a:r>
            <a:r>
              <a:rPr lang="en-IN" sz="1100" dirty="0" err="1">
                <a:solidFill>
                  <a:srgbClr val="6A3E3E"/>
                </a:solidFill>
                <a:latin typeface="Consolas" panose="020B0609020204030204" pitchFamily="49" charset="0"/>
              </a:rPr>
              <a:t>session</a:t>
            </a:r>
            <a:r>
              <a:rPr lang="en-IN" sz="1100" dirty="0">
                <a:solidFill>
                  <a:srgbClr val="000000"/>
                </a:solidFill>
                <a:latin typeface="Consolas" panose="020B0609020204030204" pitchFamily="49" charset="0"/>
              </a:rPr>
              <a:t> = </a:t>
            </a:r>
            <a:r>
              <a:rPr lang="en-IN" sz="1100" i="1" dirty="0" err="1">
                <a:solidFill>
                  <a:srgbClr val="000000"/>
                </a:solidFill>
                <a:latin typeface="Consolas" panose="020B0609020204030204" pitchFamily="49" charset="0"/>
              </a:rPr>
              <a:t>getSessionFactory</a:t>
            </a:r>
            <a:r>
              <a:rPr lang="en-IN" sz="1100" i="1" dirty="0">
                <a:solidFill>
                  <a:srgbClr val="000000"/>
                </a:solidFill>
                <a:latin typeface="Consolas" panose="020B0609020204030204" pitchFamily="49" charset="0"/>
              </a:rPr>
              <a:t>().</a:t>
            </a:r>
            <a:r>
              <a:rPr lang="en-IN" sz="1100" i="1" dirty="0" err="1">
                <a:solidFill>
                  <a:srgbClr val="000000"/>
                </a:solidFill>
                <a:latin typeface="Consolas" panose="020B0609020204030204" pitchFamily="49" charset="0"/>
              </a:rPr>
              <a:t>openSession</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dirty="0" err="1">
                <a:solidFill>
                  <a:srgbClr val="6A3E3E"/>
                </a:solidFill>
                <a:latin typeface="Consolas" panose="020B0609020204030204" pitchFamily="49" charset="0"/>
              </a:rPr>
              <a:t>session</a:t>
            </a:r>
            <a:r>
              <a:rPr lang="en-IN" sz="1100" dirty="0" err="1">
                <a:solidFill>
                  <a:srgbClr val="000000"/>
                </a:solidFill>
                <a:latin typeface="Consolas" panose="020B0609020204030204" pitchFamily="49" charset="0"/>
              </a:rPr>
              <a:t>.beginTransaction</a:t>
            </a:r>
            <a:r>
              <a:rPr lang="en-IN" sz="1100"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p:txBody>
      </p:sp>
      <p:sp>
        <p:nvSpPr>
          <p:cNvPr id="6" name="Rectangle 5">
            <a:extLst>
              <a:ext uri="{FF2B5EF4-FFF2-40B4-BE49-F238E27FC236}">
                <a16:creationId xmlns:a16="http://schemas.microsoft.com/office/drawing/2014/main" id="{D068B081-41B9-42C8-A7E8-08200E627F13}"/>
              </a:ext>
            </a:extLst>
          </p:cNvPr>
          <p:cNvSpPr/>
          <p:nvPr/>
        </p:nvSpPr>
        <p:spPr>
          <a:xfrm>
            <a:off x="4336143" y="1549089"/>
            <a:ext cx="4572000" cy="4662815"/>
          </a:xfrm>
          <a:prstGeom prst="rect">
            <a:avLst/>
          </a:prstGeom>
        </p:spPr>
        <p:txBody>
          <a:bodyPr>
            <a:spAutoFit/>
          </a:bodyPr>
          <a:lstStyle/>
          <a:p>
            <a:r>
              <a:rPr lang="en-IN" sz="1100" dirty="0">
                <a:solidFill>
                  <a:srgbClr val="000000"/>
                </a:solidFill>
                <a:latin typeface="Consolas" panose="020B0609020204030204" pitchFamily="49" charset="0"/>
              </a:rPr>
              <a:t>Meeting </a:t>
            </a:r>
            <a:r>
              <a:rPr lang="en-IN" sz="1100" dirty="0" err="1">
                <a:solidFill>
                  <a:srgbClr val="6A3E3E"/>
                </a:solidFill>
                <a:latin typeface="Consolas" panose="020B0609020204030204" pitchFamily="49" charset="0"/>
              </a:rPr>
              <a:t>quaterlyMeet</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Meeting(</a:t>
            </a:r>
            <a:r>
              <a:rPr lang="en-IN" sz="1100" b="1" dirty="0">
                <a:solidFill>
                  <a:srgbClr val="2A00FF"/>
                </a:solidFill>
                <a:latin typeface="Consolas" panose="020B0609020204030204" pitchFamily="49" charset="0"/>
              </a:rPr>
              <a:t>"</a:t>
            </a:r>
            <a:r>
              <a:rPr lang="en-IN" sz="1100" b="1" dirty="0" err="1">
                <a:solidFill>
                  <a:srgbClr val="2A00FF"/>
                </a:solidFill>
                <a:latin typeface="Consolas" panose="020B0609020204030204" pitchFamily="49" charset="0"/>
              </a:rPr>
              <a:t>Quearterly</a:t>
            </a:r>
            <a:r>
              <a:rPr lang="en-IN" sz="1100" b="1" dirty="0">
                <a:solidFill>
                  <a:srgbClr val="2A00FF"/>
                </a:solidFill>
                <a:latin typeface="Consolas" panose="020B0609020204030204" pitchFamily="49" charset="0"/>
              </a:rPr>
              <a:t> sales Meeting"</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Meeting </a:t>
            </a:r>
            <a:r>
              <a:rPr lang="en-IN" sz="1100" dirty="0" err="1">
                <a:solidFill>
                  <a:srgbClr val="6A3E3E"/>
                </a:solidFill>
                <a:latin typeface="Consolas" panose="020B0609020204030204" pitchFamily="49" charset="0"/>
              </a:rPr>
              <a:t>weeklyMeet</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Meeting(</a:t>
            </a:r>
            <a:r>
              <a:rPr lang="en-IN" sz="1100" b="1" dirty="0">
                <a:solidFill>
                  <a:srgbClr val="2A00FF"/>
                </a:solidFill>
                <a:latin typeface="Consolas" panose="020B0609020204030204" pitchFamily="49" charset="0"/>
              </a:rPr>
              <a:t>"Weekly sales Meeting"</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Meeting </a:t>
            </a:r>
            <a:r>
              <a:rPr lang="en-IN" sz="1100" dirty="0" err="1">
                <a:solidFill>
                  <a:srgbClr val="6A3E3E"/>
                </a:solidFill>
                <a:latin typeface="Consolas" panose="020B0609020204030204" pitchFamily="49" charset="0"/>
              </a:rPr>
              <a:t>dailyMeet</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Meeting(</a:t>
            </a:r>
            <a:r>
              <a:rPr lang="en-IN" sz="1100" b="1" dirty="0">
                <a:solidFill>
                  <a:srgbClr val="2A00FF"/>
                </a:solidFill>
                <a:latin typeface="Consolas" panose="020B0609020204030204" pitchFamily="49" charset="0"/>
              </a:rPr>
              <a:t>"Daily sales Meeting"</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Employee </a:t>
            </a:r>
            <a:r>
              <a:rPr lang="en-IN" sz="1100" dirty="0">
                <a:solidFill>
                  <a:srgbClr val="6A3E3E"/>
                </a:solidFill>
                <a:latin typeface="Consolas" panose="020B0609020204030204" pitchFamily="49" charset="0"/>
              </a:rPr>
              <a:t>empObj1</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Employee(</a:t>
            </a:r>
            <a:r>
              <a:rPr lang="en-IN" sz="1100" b="1" dirty="0">
                <a:solidFill>
                  <a:srgbClr val="2A00FF"/>
                </a:solidFill>
                <a:latin typeface="Consolas" panose="020B0609020204030204" pitchFamily="49" charset="0"/>
              </a:rPr>
              <a:t>"Dhruv"</a:t>
            </a:r>
            <a:r>
              <a:rPr lang="en-IN" sz="1100" b="1" dirty="0">
                <a:solidFill>
                  <a:srgbClr val="000000"/>
                </a:solidFill>
                <a:latin typeface="Consolas" panose="020B0609020204030204" pitchFamily="49" charset="0"/>
              </a:rPr>
              <a:t>, </a:t>
            </a:r>
            <a:r>
              <a:rPr lang="en-IN" sz="1100" b="1" dirty="0">
                <a:solidFill>
                  <a:srgbClr val="2A00FF"/>
                </a:solidFill>
                <a:latin typeface="Consolas" panose="020B0609020204030204" pitchFamily="49" charset="0"/>
              </a:rPr>
              <a:t>"Joshi"</a:t>
            </a:r>
            <a:r>
              <a:rPr lang="en-IN" sz="1100" b="1" dirty="0">
                <a:solidFill>
                  <a:srgbClr val="000000"/>
                </a:solidFill>
                <a:latin typeface="Consolas" panose="020B0609020204030204" pitchFamily="49" charset="0"/>
              </a:rPr>
              <a:t>);</a:t>
            </a:r>
          </a:p>
          <a:p>
            <a:r>
              <a:rPr lang="en-IN" sz="1100" u="sng" dirty="0">
                <a:solidFill>
                  <a:srgbClr val="6A3E3E"/>
                </a:solidFill>
                <a:latin typeface="Consolas" panose="020B0609020204030204" pitchFamily="49" charset="0"/>
              </a:rPr>
              <a:t>empObj1</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quaterlyMeet</a:t>
            </a:r>
            <a:r>
              <a:rPr lang="en-IN" sz="1100" u="sng" dirty="0">
                <a:solidFill>
                  <a:srgbClr val="000000"/>
                </a:solidFill>
                <a:latin typeface="Consolas" panose="020B0609020204030204" pitchFamily="49" charset="0"/>
              </a:rPr>
              <a:t>);</a:t>
            </a:r>
          </a:p>
          <a:p>
            <a:r>
              <a:rPr lang="en-IN" sz="1100" u="sng" dirty="0">
                <a:solidFill>
                  <a:srgbClr val="6A3E3E"/>
                </a:solidFill>
                <a:latin typeface="Consolas" panose="020B0609020204030204" pitchFamily="49" charset="0"/>
              </a:rPr>
              <a:t>empObj1</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weeklyMeet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.save</a:t>
            </a:r>
            <a:r>
              <a:rPr lang="en-IN" sz="1100" i="1" dirty="0">
                <a:solidFill>
                  <a:srgbClr val="000000"/>
                </a:solidFill>
                <a:latin typeface="Consolas" panose="020B0609020204030204" pitchFamily="49" charset="0"/>
              </a:rPr>
              <a:t>(</a:t>
            </a:r>
            <a:r>
              <a:rPr lang="en-IN" sz="1100" i="1" dirty="0">
                <a:solidFill>
                  <a:srgbClr val="6A3E3E"/>
                </a:solidFill>
                <a:latin typeface="Consolas" panose="020B0609020204030204" pitchFamily="49" charset="0"/>
              </a:rPr>
              <a:t>empObj1</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Employee </a:t>
            </a:r>
            <a:r>
              <a:rPr lang="en-IN" sz="1100" dirty="0">
                <a:solidFill>
                  <a:srgbClr val="6A3E3E"/>
                </a:solidFill>
                <a:latin typeface="Consolas" panose="020B0609020204030204" pitchFamily="49" charset="0"/>
              </a:rPr>
              <a:t>empObj2</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Employee(</a:t>
            </a:r>
            <a:r>
              <a:rPr lang="en-IN" sz="1100" b="1" dirty="0">
                <a:solidFill>
                  <a:srgbClr val="2A00FF"/>
                </a:solidFill>
                <a:latin typeface="Consolas" panose="020B0609020204030204" pitchFamily="49" charset="0"/>
              </a:rPr>
              <a:t>"Danny"</a:t>
            </a:r>
            <a:r>
              <a:rPr lang="en-IN" sz="1100" b="1" dirty="0">
                <a:solidFill>
                  <a:srgbClr val="000000"/>
                </a:solidFill>
                <a:latin typeface="Consolas" panose="020B0609020204030204" pitchFamily="49" charset="0"/>
              </a:rPr>
              <a:t>, </a:t>
            </a:r>
            <a:r>
              <a:rPr lang="en-IN" sz="1100" b="1" dirty="0">
                <a:solidFill>
                  <a:srgbClr val="2A00FF"/>
                </a:solidFill>
                <a:latin typeface="Consolas" panose="020B0609020204030204" pitchFamily="49" charset="0"/>
              </a:rPr>
              <a:t>"Leo"</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u="sng" dirty="0">
                <a:solidFill>
                  <a:srgbClr val="6A3E3E"/>
                </a:solidFill>
                <a:latin typeface="Consolas" panose="020B0609020204030204" pitchFamily="49" charset="0"/>
              </a:rPr>
              <a:t>empObj2</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quaterlyMeet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.save</a:t>
            </a:r>
            <a:r>
              <a:rPr lang="en-IN" sz="1100" i="1" dirty="0">
                <a:solidFill>
                  <a:srgbClr val="000000"/>
                </a:solidFill>
                <a:latin typeface="Consolas" panose="020B0609020204030204" pitchFamily="49" charset="0"/>
              </a:rPr>
              <a:t>(</a:t>
            </a:r>
            <a:r>
              <a:rPr lang="en-IN" sz="1100" i="1" dirty="0">
                <a:solidFill>
                  <a:srgbClr val="6A3E3E"/>
                </a:solidFill>
                <a:latin typeface="Consolas" panose="020B0609020204030204" pitchFamily="49" charset="0"/>
              </a:rPr>
              <a:t>empObj2</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Employee </a:t>
            </a:r>
            <a:r>
              <a:rPr lang="en-IN" sz="1100" dirty="0">
                <a:solidFill>
                  <a:srgbClr val="6A3E3E"/>
                </a:solidFill>
                <a:latin typeface="Consolas" panose="020B0609020204030204" pitchFamily="49" charset="0"/>
              </a:rPr>
              <a:t>empObj3</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Employee(</a:t>
            </a:r>
            <a:r>
              <a:rPr lang="en-IN" sz="1100" b="1" dirty="0">
                <a:solidFill>
                  <a:srgbClr val="2A00FF"/>
                </a:solidFill>
                <a:latin typeface="Consolas" panose="020B0609020204030204" pitchFamily="49" charset="0"/>
              </a:rPr>
              <a:t>"Zuber'"</a:t>
            </a:r>
            <a:r>
              <a:rPr lang="en-IN" sz="1100" b="1" dirty="0">
                <a:solidFill>
                  <a:srgbClr val="000000"/>
                </a:solidFill>
                <a:latin typeface="Consolas" panose="020B0609020204030204" pitchFamily="49" charset="0"/>
              </a:rPr>
              <a:t>, </a:t>
            </a:r>
            <a:r>
              <a:rPr lang="en-IN" sz="1100" b="1" dirty="0">
                <a:solidFill>
                  <a:srgbClr val="2A00FF"/>
                </a:solidFill>
                <a:latin typeface="Consolas" panose="020B0609020204030204" pitchFamily="49" charset="0"/>
              </a:rPr>
              <a:t>"Khan"</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u="sng" dirty="0">
                <a:solidFill>
                  <a:srgbClr val="6A3E3E"/>
                </a:solidFill>
                <a:latin typeface="Consolas" panose="020B0609020204030204" pitchFamily="49" charset="0"/>
              </a:rPr>
              <a:t>empObj3</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weeklyMeet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u="sng" dirty="0">
                <a:solidFill>
                  <a:srgbClr val="6A3E3E"/>
                </a:solidFill>
                <a:latin typeface="Consolas" panose="020B0609020204030204" pitchFamily="49" charset="0"/>
              </a:rPr>
              <a:t>empObj3</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dailyMeet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.save</a:t>
            </a:r>
            <a:r>
              <a:rPr lang="en-IN" sz="1100" i="1" dirty="0">
                <a:solidFill>
                  <a:srgbClr val="000000"/>
                </a:solidFill>
                <a:latin typeface="Consolas" panose="020B0609020204030204" pitchFamily="49" charset="0"/>
              </a:rPr>
              <a:t>(</a:t>
            </a:r>
            <a:r>
              <a:rPr lang="en-IN" sz="1100" i="1" dirty="0">
                <a:solidFill>
                  <a:srgbClr val="6A3E3E"/>
                </a:solidFill>
                <a:latin typeface="Consolas" panose="020B0609020204030204" pitchFamily="49" charset="0"/>
              </a:rPr>
              <a:t>empObj3</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dirty="0">
                <a:solidFill>
                  <a:srgbClr val="3F7F5F"/>
                </a:solidFill>
                <a:latin typeface="Consolas" panose="020B0609020204030204" pitchFamily="49" charset="0"/>
              </a:rPr>
              <a:t>// Committing The Transactions To The Database</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.getTransaction</a:t>
            </a:r>
            <a:r>
              <a:rPr lang="en-IN" sz="1100" i="1" dirty="0">
                <a:solidFill>
                  <a:srgbClr val="000000"/>
                </a:solidFill>
                <a:latin typeface="Consolas" panose="020B0609020204030204" pitchFamily="49" charset="0"/>
              </a:rPr>
              <a:t>().commit();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dirty="0" err="1">
                <a:solidFill>
                  <a:srgbClr val="000000"/>
                </a:solidFill>
                <a:latin typeface="Consolas" panose="020B0609020204030204" pitchFamily="49" charset="0"/>
              </a:rPr>
              <a:t>System.</a:t>
            </a:r>
            <a:r>
              <a:rPr lang="en-IN" sz="1100" b="1" i="1" dirty="0" err="1">
                <a:solidFill>
                  <a:srgbClr val="0000C0"/>
                </a:solidFill>
                <a:latin typeface="Consolas" panose="020B0609020204030204" pitchFamily="49" charset="0"/>
              </a:rPr>
              <a:t>out</a:t>
            </a:r>
            <a:r>
              <a:rPr lang="en-IN" sz="1100" b="1" i="1" dirty="0" err="1">
                <a:solidFill>
                  <a:srgbClr val="000000"/>
                </a:solidFill>
                <a:latin typeface="Consolas" panose="020B0609020204030204" pitchFamily="49" charset="0"/>
              </a:rPr>
              <a:t>.println</a:t>
            </a:r>
            <a:r>
              <a:rPr lang="en-IN" sz="1100" b="1" i="1" dirty="0">
                <a:solidFill>
                  <a:srgbClr val="000000"/>
                </a:solidFill>
                <a:latin typeface="Consolas" panose="020B0609020204030204" pitchFamily="49" charset="0"/>
              </a:rPr>
              <a:t>(</a:t>
            </a:r>
            <a:r>
              <a:rPr lang="en-IN" sz="1100" b="1" i="1" dirty="0">
                <a:solidFill>
                  <a:srgbClr val="2A00FF"/>
                </a:solidFill>
                <a:latin typeface="Consolas" panose="020B0609020204030204" pitchFamily="49" charset="0"/>
              </a:rPr>
              <a:t>"\n.......Records Saved Successfully To The Database......."</a:t>
            </a:r>
            <a:r>
              <a:rPr lang="en-IN" sz="1100" b="1"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catch</a:t>
            </a:r>
            <a:r>
              <a:rPr lang="en-IN" sz="1100" b="1" dirty="0">
                <a:solidFill>
                  <a:srgbClr val="000000"/>
                </a:solidFill>
                <a:latin typeface="Consolas" panose="020B0609020204030204" pitchFamily="49" charset="0"/>
              </a:rPr>
              <a:t>(Exception </a:t>
            </a:r>
            <a:r>
              <a:rPr lang="en-IN" sz="1100" b="1" dirty="0" err="1">
                <a:solidFill>
                  <a:srgbClr val="6A3E3E"/>
                </a:solidFill>
                <a:latin typeface="Consolas" panose="020B0609020204030204" pitchFamily="49" charset="0"/>
              </a:rPr>
              <a:t>sqlException</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if</a:t>
            </a:r>
            <a:r>
              <a:rPr lang="en-IN" sz="1100" b="1" dirty="0">
                <a:solidFill>
                  <a:srgbClr val="000000"/>
                </a:solidFill>
                <a:latin typeface="Consolas" panose="020B0609020204030204" pitchFamily="49" charset="0"/>
              </a:rPr>
              <a:t>(</a:t>
            </a:r>
            <a:r>
              <a:rPr lang="en-IN" sz="1100" b="1" dirty="0">
                <a:solidFill>
                  <a:srgbClr val="7F0055"/>
                </a:solidFill>
                <a:latin typeface="Consolas" panose="020B0609020204030204" pitchFamily="49" charset="0"/>
              </a:rPr>
              <a:t>null</a:t>
            </a:r>
            <a:r>
              <a:rPr lang="en-IN" sz="1100" b="1" dirty="0">
                <a:solidFill>
                  <a:srgbClr val="000000"/>
                </a:solidFill>
                <a:latin typeface="Consolas" panose="020B0609020204030204" pitchFamily="49" charset="0"/>
              </a:rPr>
              <a:t> != </a:t>
            </a:r>
            <a:r>
              <a:rPr lang="en-IN" sz="1100" b="1" i="1" dirty="0" err="1">
                <a:solidFill>
                  <a:srgbClr val="0000C0"/>
                </a:solidFill>
                <a:latin typeface="Consolas" panose="020B0609020204030204" pitchFamily="49" charset="0"/>
              </a:rPr>
              <a:t>sessionObj</a:t>
            </a:r>
            <a:r>
              <a:rPr lang="en-IN" sz="1100" b="1" i="1" dirty="0" err="1">
                <a:solidFill>
                  <a:srgbClr val="000000"/>
                </a:solidFill>
                <a:latin typeface="Consolas" panose="020B0609020204030204" pitchFamily="49" charset="0"/>
              </a:rPr>
              <a:t>.getTransaction</a:t>
            </a:r>
            <a:r>
              <a:rPr lang="en-IN" sz="1100" b="1" i="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p:txBody>
      </p:sp>
      <p:sp>
        <p:nvSpPr>
          <p:cNvPr id="7" name="Oval 6">
            <a:extLst>
              <a:ext uri="{FF2B5EF4-FFF2-40B4-BE49-F238E27FC236}">
                <a16:creationId xmlns:a16="http://schemas.microsoft.com/office/drawing/2014/main" id="{A9D22D86-5774-4C96-A944-36950158B039}"/>
              </a:ext>
            </a:extLst>
          </p:cNvPr>
          <p:cNvSpPr/>
          <p:nvPr/>
        </p:nvSpPr>
        <p:spPr>
          <a:xfrm>
            <a:off x="4336143" y="1557110"/>
            <a:ext cx="4274457" cy="34720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6325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4" name="Rectangle 3">
            <a:extLst>
              <a:ext uri="{FF2B5EF4-FFF2-40B4-BE49-F238E27FC236}">
                <a16:creationId xmlns:a16="http://schemas.microsoft.com/office/drawing/2014/main" id="{F1B23618-32AC-41EC-BC4A-C3C97B72E9E3}"/>
              </a:ext>
            </a:extLst>
          </p:cNvPr>
          <p:cNvSpPr/>
          <p:nvPr/>
        </p:nvSpPr>
        <p:spPr>
          <a:xfrm>
            <a:off x="685800" y="1066800"/>
            <a:ext cx="4572000" cy="2492990"/>
          </a:xfrm>
          <a:prstGeom prst="rect">
            <a:avLst/>
          </a:prstGeom>
        </p:spPr>
        <p:txBody>
          <a:bodyPr>
            <a:spAutoFit/>
          </a:bodyPr>
          <a:lstStyle/>
          <a:p>
            <a:r>
              <a:rPr lang="en-IN" sz="1200" dirty="0" err="1">
                <a:solidFill>
                  <a:srgbClr val="000000"/>
                </a:solidFill>
                <a:latin typeface="Consolas" panose="020B0609020204030204" pitchFamily="49" charset="0"/>
              </a:rPr>
              <a:t>System.</a:t>
            </a:r>
            <a:r>
              <a:rPr lang="en-IN" sz="1200" b="1" i="1" dirty="0" err="1">
                <a:solidFill>
                  <a:srgbClr val="0000C0"/>
                </a:solidFill>
                <a:latin typeface="Consolas" panose="020B0609020204030204" pitchFamily="49" charset="0"/>
              </a:rPr>
              <a:t>out</a:t>
            </a:r>
            <a:r>
              <a:rPr lang="en-IN" sz="1200" b="1" i="1" dirty="0" err="1">
                <a:solidFill>
                  <a:srgbClr val="000000"/>
                </a:solidFill>
                <a:latin typeface="Consolas" panose="020B0609020204030204" pitchFamily="49" charset="0"/>
              </a:rPr>
              <a:t>.println</a:t>
            </a:r>
            <a:r>
              <a:rPr lang="en-IN" sz="1200" b="1" i="1" dirty="0">
                <a:solidFill>
                  <a:srgbClr val="000000"/>
                </a:solidFill>
                <a:latin typeface="Consolas" panose="020B0609020204030204" pitchFamily="49" charset="0"/>
              </a:rPr>
              <a:t>(</a:t>
            </a:r>
            <a:r>
              <a:rPr lang="en-IN" sz="1200" b="1" i="1" dirty="0">
                <a:solidFill>
                  <a:srgbClr val="2A00FF"/>
                </a:solidFill>
                <a:latin typeface="Consolas" panose="020B0609020204030204" pitchFamily="49" charset="0"/>
              </a:rPr>
              <a:t>"\n.......Transaction Is Being Rolled Back......."</a:t>
            </a:r>
            <a:r>
              <a:rPr lang="en-IN" sz="1200" b="1"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i="1" dirty="0" err="1">
                <a:solidFill>
                  <a:srgbClr val="0000C0"/>
                </a:solidFill>
                <a:latin typeface="Consolas" panose="020B0609020204030204" pitchFamily="49" charset="0"/>
              </a:rPr>
              <a:t>sessionObj</a:t>
            </a:r>
            <a:r>
              <a:rPr lang="en-IN" sz="1200" i="1" dirty="0" err="1">
                <a:solidFill>
                  <a:srgbClr val="000000"/>
                </a:solidFill>
                <a:latin typeface="Consolas" panose="020B0609020204030204" pitchFamily="49" charset="0"/>
              </a:rPr>
              <a:t>.getTransaction</a:t>
            </a:r>
            <a:r>
              <a:rPr lang="en-IN" sz="1200" i="1" dirty="0">
                <a:solidFill>
                  <a:srgbClr val="000000"/>
                </a:solidFill>
                <a:latin typeface="Consolas" panose="020B0609020204030204" pitchFamily="49" charset="0"/>
              </a:rPr>
              <a:t>().rollback();</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sqlException</a:t>
            </a:r>
            <a:r>
              <a:rPr lang="en-IN" sz="1200" dirty="0" err="1">
                <a:solidFill>
                  <a:srgbClr val="000000"/>
                </a:solidFill>
                <a:latin typeface="Consolas" panose="020B0609020204030204" pitchFamily="49" charset="0"/>
              </a:rPr>
              <a:t>.printStackTrace</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 </a:t>
            </a:r>
            <a:r>
              <a:rPr lang="en-IN" sz="1200" b="1" dirty="0">
                <a:solidFill>
                  <a:srgbClr val="7F0055"/>
                </a:solidFill>
                <a:latin typeface="Consolas" panose="020B0609020204030204" pitchFamily="49" charset="0"/>
              </a:rPr>
              <a:t>finally</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if</a:t>
            </a:r>
            <a:r>
              <a:rPr lang="en-IN" sz="1200" b="1" dirty="0">
                <a:solidFill>
                  <a:srgbClr val="000000"/>
                </a:solidFill>
                <a:latin typeface="Consolas" panose="020B0609020204030204" pitchFamily="49" charset="0"/>
              </a:rPr>
              <a:t>(</a:t>
            </a:r>
            <a:r>
              <a:rPr lang="en-IN" sz="1200" b="1" i="1" dirty="0" err="1">
                <a:solidFill>
                  <a:srgbClr val="0000C0"/>
                </a:solidFill>
                <a:latin typeface="Consolas" panose="020B0609020204030204" pitchFamily="49" charset="0"/>
              </a:rPr>
              <a:t>sessionObj</a:t>
            </a:r>
            <a:r>
              <a:rPr lang="en-IN" sz="1200" b="1" i="1" dirty="0">
                <a:solidFill>
                  <a:srgbClr val="000000"/>
                </a:solidFill>
                <a:latin typeface="Consolas" panose="020B0609020204030204" pitchFamily="49" charset="0"/>
              </a:rPr>
              <a:t> != </a:t>
            </a:r>
            <a:r>
              <a:rPr lang="en-IN" sz="1200" b="1" i="1" dirty="0">
                <a:solidFill>
                  <a:srgbClr val="7F0055"/>
                </a:solidFill>
                <a:latin typeface="Consolas" panose="020B0609020204030204" pitchFamily="49" charset="0"/>
              </a:rPr>
              <a:t>null</a:t>
            </a:r>
            <a:r>
              <a:rPr lang="en-IN" sz="1200" b="1" i="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i="1" dirty="0" err="1">
                <a:solidFill>
                  <a:srgbClr val="0000C0"/>
                </a:solidFill>
                <a:latin typeface="Consolas" panose="020B0609020204030204" pitchFamily="49" charset="0"/>
              </a:rPr>
              <a:t>sessionObj</a:t>
            </a:r>
            <a:r>
              <a:rPr lang="en-IN" sz="1200" i="1" dirty="0" err="1">
                <a:solidFill>
                  <a:srgbClr val="000000"/>
                </a:solidFill>
                <a:latin typeface="Consolas" panose="020B0609020204030204" pitchFamily="49" charset="0"/>
              </a:rPr>
              <a:t>.close</a:t>
            </a:r>
            <a:r>
              <a:rPr lang="en-IN" sz="1200"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994885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3423" t="7973"/>
          <a:stretch/>
        </p:blipFill>
        <p:spPr>
          <a:xfrm>
            <a:off x="1447800" y="2133600"/>
            <a:ext cx="6477000" cy="4146426"/>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8:</a:t>
            </a:r>
          </a:p>
          <a:p>
            <a:pPr lvl="1"/>
            <a:r>
              <a:rPr lang="en-US" sz="2200" dirty="0"/>
              <a:t>Run the program After running main app the table values got inserted into the tables</a:t>
            </a:r>
          </a:p>
        </p:txBody>
      </p:sp>
    </p:spTree>
    <p:extLst>
      <p:ext uri="{BB962C8B-B14F-4D97-AF65-F5344CB8AC3E}">
        <p14:creationId xmlns:p14="http://schemas.microsoft.com/office/powerpoint/2010/main" val="3414135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Object State</a:t>
            </a:r>
          </a:p>
        </p:txBody>
      </p:sp>
      <p:sp>
        <p:nvSpPr>
          <p:cNvPr id="4" name="Rectangle 3"/>
          <p:cNvSpPr/>
          <p:nvPr/>
        </p:nvSpPr>
        <p:spPr>
          <a:xfrm>
            <a:off x="381000" y="1219200"/>
            <a:ext cx="8686800" cy="2585323"/>
          </a:xfrm>
          <a:prstGeom prst="rect">
            <a:avLst/>
          </a:prstGeom>
        </p:spPr>
        <p:txBody>
          <a:bodyPr wrap="square">
            <a:spAutoFit/>
          </a:bodyPr>
          <a:lstStyle/>
          <a:p>
            <a:pPr marL="285750" indent="-285750">
              <a:buFont typeface="Wingdings" panose="05000000000000000000" pitchFamily="2" charset="2"/>
              <a:buChar char="Ø"/>
            </a:pPr>
            <a:r>
              <a:rPr lang="en-US" dirty="0"/>
              <a:t>It play important role in the </a:t>
            </a:r>
            <a:r>
              <a:rPr lang="en-US" b="1" dirty="0"/>
              <a:t>execution</a:t>
            </a:r>
            <a:r>
              <a:rPr lang="en-US" dirty="0"/>
              <a:t> of code in java.</a:t>
            </a:r>
          </a:p>
          <a:p>
            <a:r>
              <a:rPr lang="en-US" dirty="0"/>
              <a:t>	It is also called life cycle of </a:t>
            </a:r>
            <a:r>
              <a:rPr lang="en-US" b="1" dirty="0"/>
              <a:t>Hibernate</a:t>
            </a:r>
            <a:r>
              <a:rPr lang="en-US" dirty="0"/>
              <a:t>.</a:t>
            </a:r>
          </a:p>
          <a:p>
            <a:r>
              <a:rPr lang="en-US" dirty="0"/>
              <a:t>	It has three state:</a:t>
            </a:r>
          </a:p>
          <a:p>
            <a:r>
              <a:rPr lang="en-US" dirty="0"/>
              <a:t>		1.Transient Object State	</a:t>
            </a:r>
          </a:p>
          <a:p>
            <a:r>
              <a:rPr lang="en-US" dirty="0"/>
              <a:t>		2.Persistent Object State</a:t>
            </a:r>
          </a:p>
          <a:p>
            <a:r>
              <a:rPr lang="en-US" dirty="0"/>
              <a:t>		3.Detached Object State</a:t>
            </a:r>
          </a:p>
          <a:p>
            <a:endParaRPr lang="en-US" dirty="0"/>
          </a:p>
          <a:p>
            <a:r>
              <a:rPr lang="en-US" dirty="0"/>
              <a:t>1.Transient Object State	</a:t>
            </a:r>
          </a:p>
          <a:p>
            <a:endParaRPr lang="en-US" dirty="0"/>
          </a:p>
        </p:txBody>
      </p:sp>
      <p:pic>
        <p:nvPicPr>
          <p:cNvPr id="6" name="Picture 5"/>
          <p:cNvPicPr>
            <a:picLocks noChangeAspect="1"/>
          </p:cNvPicPr>
          <p:nvPr/>
        </p:nvPicPr>
        <p:blipFill>
          <a:blip r:embed="rId2">
            <a:duotone>
              <a:prstClr val="black"/>
              <a:schemeClr val="accent2">
                <a:tint val="45000"/>
                <a:satMod val="400000"/>
              </a:schemeClr>
            </a:duotone>
          </a:blip>
          <a:stretch>
            <a:fillRect/>
          </a:stretch>
        </p:blipFill>
        <p:spPr>
          <a:xfrm>
            <a:off x="2971800" y="3352800"/>
            <a:ext cx="3333750" cy="3200400"/>
          </a:xfrm>
          <a:prstGeom prst="rect">
            <a:avLst/>
          </a:prstGeom>
        </p:spPr>
      </p:pic>
    </p:spTree>
    <p:extLst>
      <p:ext uri="{BB962C8B-B14F-4D97-AF65-F5344CB8AC3E}">
        <p14:creationId xmlns:p14="http://schemas.microsoft.com/office/powerpoint/2010/main" val="733848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345DC224-576D-4624-B5C2-1686705475F2}"/>
              </a:ext>
            </a:extLst>
          </p:cNvPr>
          <p:cNvSpPr/>
          <p:nvPr/>
        </p:nvSpPr>
        <p:spPr>
          <a:xfrm>
            <a:off x="228600" y="1143000"/>
            <a:ext cx="4648200" cy="5632311"/>
          </a:xfrm>
          <a:prstGeom prst="rect">
            <a:avLst/>
          </a:prstGeom>
        </p:spPr>
        <p:txBody>
          <a:bodyPr wrap="square">
            <a:spAutoFit/>
          </a:bodyPr>
          <a:lstStyle/>
          <a:p>
            <a:r>
              <a:rPr lang="en-IN" b="1" dirty="0"/>
              <a:t>HbUtil.java file for configuring database connection</a:t>
            </a:r>
          </a:p>
          <a:p>
            <a:r>
              <a:rPr lang="en-IN" sz="1200" dirty="0"/>
              <a:t>package </a:t>
            </a:r>
            <a:r>
              <a:rPr lang="en-IN" sz="1200" dirty="0" err="1"/>
              <a:t>com.test</a:t>
            </a:r>
            <a:r>
              <a:rPr lang="en-IN" sz="1200" dirty="0"/>
              <a:t>;</a:t>
            </a:r>
          </a:p>
          <a:p>
            <a:endParaRPr lang="en-IN" sz="1200" dirty="0"/>
          </a:p>
          <a:p>
            <a:r>
              <a:rPr lang="en-IN" sz="1200" dirty="0"/>
              <a:t>import </a:t>
            </a:r>
            <a:r>
              <a:rPr lang="en-IN" sz="1200" dirty="0" err="1"/>
              <a:t>java.util.HashMap</a:t>
            </a:r>
            <a:r>
              <a:rPr lang="en-IN" sz="1200" dirty="0"/>
              <a:t>;</a:t>
            </a:r>
          </a:p>
          <a:p>
            <a:r>
              <a:rPr lang="en-IN" sz="1200" dirty="0"/>
              <a:t>import </a:t>
            </a:r>
            <a:r>
              <a:rPr lang="en-IN" sz="1200" dirty="0" err="1"/>
              <a:t>java.util.Map</a:t>
            </a:r>
            <a:r>
              <a:rPr lang="en-IN" sz="1200" dirty="0"/>
              <a:t>;</a:t>
            </a:r>
          </a:p>
          <a:p>
            <a:r>
              <a:rPr lang="en-IN" sz="1200" dirty="0"/>
              <a:t>import </a:t>
            </a:r>
            <a:r>
              <a:rPr lang="en-IN" sz="1200" dirty="0" err="1"/>
              <a:t>org.hibernate.SessionFactory</a:t>
            </a:r>
            <a:r>
              <a:rPr lang="en-IN" sz="1200" dirty="0"/>
              <a:t>;</a:t>
            </a:r>
          </a:p>
          <a:p>
            <a:r>
              <a:rPr lang="en-IN" sz="1200" dirty="0"/>
              <a:t>import </a:t>
            </a:r>
            <a:r>
              <a:rPr lang="en-IN" sz="1200" dirty="0" err="1"/>
              <a:t>org.hibernate.boot.Metadata</a:t>
            </a:r>
            <a:r>
              <a:rPr lang="en-IN" sz="1200" dirty="0"/>
              <a:t>;</a:t>
            </a:r>
          </a:p>
          <a:p>
            <a:r>
              <a:rPr lang="en-IN" sz="1200" dirty="0"/>
              <a:t>import </a:t>
            </a:r>
            <a:r>
              <a:rPr lang="en-IN" sz="1200" dirty="0" err="1"/>
              <a:t>org.hibernate.boot.MetadataSources</a:t>
            </a:r>
            <a:r>
              <a:rPr lang="en-IN" sz="1200" dirty="0"/>
              <a:t>;</a:t>
            </a:r>
          </a:p>
          <a:p>
            <a:r>
              <a:rPr lang="en-IN" sz="1200" dirty="0"/>
              <a:t>import </a:t>
            </a:r>
            <a:r>
              <a:rPr lang="en-IN" sz="1200" dirty="0" err="1"/>
              <a:t>org.hibernate.boot.registry.StandardServiceRegistry</a:t>
            </a:r>
            <a:r>
              <a:rPr lang="en-IN" sz="1200" dirty="0"/>
              <a:t>;</a:t>
            </a:r>
          </a:p>
          <a:p>
            <a:r>
              <a:rPr lang="en-IN" sz="1200" dirty="0"/>
              <a:t>import </a:t>
            </a:r>
            <a:r>
              <a:rPr lang="en-IN" sz="1200" dirty="0" err="1"/>
              <a:t>org.hibernate.boot.registry.StandardServiceRegistryBuilder</a:t>
            </a:r>
            <a:r>
              <a:rPr lang="en-IN" sz="1200" dirty="0"/>
              <a:t>;</a:t>
            </a:r>
          </a:p>
          <a:p>
            <a:r>
              <a:rPr lang="en-IN" sz="1200" dirty="0"/>
              <a:t>import </a:t>
            </a:r>
            <a:r>
              <a:rPr lang="en-IN" sz="1200" dirty="0" err="1"/>
              <a:t>com.test.entity.Customer</a:t>
            </a:r>
            <a:r>
              <a:rPr lang="en-IN" sz="1200" dirty="0"/>
              <a:t>;</a:t>
            </a:r>
          </a:p>
          <a:p>
            <a:r>
              <a:rPr lang="en-IN" sz="1200" dirty="0"/>
              <a:t>public class </a:t>
            </a:r>
            <a:r>
              <a:rPr lang="en-IN" sz="1200" dirty="0" err="1"/>
              <a:t>HbUtil</a:t>
            </a:r>
            <a:r>
              <a:rPr lang="en-IN" sz="1200" dirty="0"/>
              <a:t> {</a:t>
            </a:r>
          </a:p>
          <a:p>
            <a:r>
              <a:rPr lang="en-IN" sz="1200" dirty="0"/>
              <a:t> private static </a:t>
            </a:r>
            <a:r>
              <a:rPr lang="en-IN" sz="1200" dirty="0" err="1"/>
              <a:t>StandardServiceRegistry</a:t>
            </a:r>
            <a:r>
              <a:rPr lang="en-IN" sz="1200" dirty="0"/>
              <a:t> registry;</a:t>
            </a:r>
          </a:p>
          <a:p>
            <a:r>
              <a:rPr lang="en-IN" sz="1200" dirty="0"/>
              <a:t>private static </a:t>
            </a:r>
            <a:r>
              <a:rPr lang="en-IN" sz="1200" dirty="0" err="1"/>
              <a:t>SessionFactory</a:t>
            </a:r>
            <a:r>
              <a:rPr lang="en-IN" sz="1200" dirty="0"/>
              <a:t> </a:t>
            </a:r>
            <a:r>
              <a:rPr lang="en-IN" sz="1200" dirty="0" err="1"/>
              <a:t>sessionFactory</a:t>
            </a:r>
            <a:r>
              <a:rPr lang="en-IN" sz="1200" dirty="0"/>
              <a:t>;</a:t>
            </a:r>
          </a:p>
          <a:p>
            <a:r>
              <a:rPr lang="en-IN" sz="1200" dirty="0"/>
              <a:t>  public static </a:t>
            </a:r>
            <a:r>
              <a:rPr lang="en-IN" sz="1200" dirty="0" err="1"/>
              <a:t>SessionFactory</a:t>
            </a:r>
            <a:r>
              <a:rPr lang="en-IN" sz="1200" dirty="0"/>
              <a:t> </a:t>
            </a:r>
            <a:r>
              <a:rPr lang="en-IN" sz="1200" dirty="0" err="1"/>
              <a:t>getSessionFactory</a:t>
            </a:r>
            <a:r>
              <a:rPr lang="en-IN" sz="1200" dirty="0"/>
              <a:t>() {</a:t>
            </a:r>
          </a:p>
          <a:p>
            <a:r>
              <a:rPr lang="en-IN" sz="1200" dirty="0"/>
              <a:t>    if (</a:t>
            </a:r>
            <a:r>
              <a:rPr lang="en-IN" sz="1200" dirty="0" err="1"/>
              <a:t>sessionFactory</a:t>
            </a:r>
            <a:r>
              <a:rPr lang="en-IN" sz="1200" dirty="0"/>
              <a:t> == null) {</a:t>
            </a:r>
          </a:p>
          <a:p>
            <a:r>
              <a:rPr lang="en-IN" sz="1200" dirty="0"/>
              <a:t>      try {</a:t>
            </a:r>
          </a:p>
          <a:p>
            <a:r>
              <a:rPr lang="en-IN" sz="1200" dirty="0"/>
              <a:t>       </a:t>
            </a:r>
            <a:r>
              <a:rPr lang="en-IN" sz="1200" dirty="0" err="1"/>
              <a:t>StandardServiceRegistryBuilder</a:t>
            </a:r>
            <a:r>
              <a:rPr lang="en-IN" sz="1200" dirty="0"/>
              <a:t> </a:t>
            </a:r>
            <a:r>
              <a:rPr lang="en-IN" sz="1200" dirty="0" err="1"/>
              <a:t>registryBuilder</a:t>
            </a:r>
            <a:r>
              <a:rPr lang="en-IN" sz="1200" dirty="0"/>
              <a:t> = </a:t>
            </a:r>
          </a:p>
          <a:p>
            <a:r>
              <a:rPr lang="en-IN" sz="1200" dirty="0"/>
              <a:t>            new </a:t>
            </a:r>
            <a:r>
              <a:rPr lang="en-IN" sz="1200" dirty="0" err="1"/>
              <a:t>StandardServiceRegistryBuilder</a:t>
            </a:r>
            <a:r>
              <a:rPr lang="en-IN" sz="1200" dirty="0"/>
              <a:t>();</a:t>
            </a:r>
          </a:p>
          <a:p>
            <a:r>
              <a:rPr lang="en-IN" sz="1200" dirty="0"/>
              <a:t>        Map&lt;String, String&gt; settings = new HashMap&lt;&gt;();</a:t>
            </a:r>
          </a:p>
          <a:p>
            <a:r>
              <a:rPr lang="en-IN" sz="1200" dirty="0" err="1"/>
              <a:t>settings.put</a:t>
            </a:r>
            <a:r>
              <a:rPr lang="en-IN" sz="1200" dirty="0"/>
              <a:t>("</a:t>
            </a:r>
            <a:r>
              <a:rPr lang="en-IN" sz="1200" dirty="0" err="1"/>
              <a:t>hibernate.connection.driver_class</a:t>
            </a:r>
            <a:r>
              <a:rPr lang="en-IN" sz="1200" dirty="0"/>
              <a:t>", "</a:t>
            </a:r>
            <a:r>
              <a:rPr lang="en-IN" sz="1200" dirty="0" err="1"/>
              <a:t>com.mysql.cj.jdbc.Driver</a:t>
            </a:r>
            <a:r>
              <a:rPr lang="en-IN" sz="1200" dirty="0"/>
              <a:t>");</a:t>
            </a:r>
          </a:p>
          <a:p>
            <a:r>
              <a:rPr lang="en-IN" sz="1200" dirty="0"/>
              <a:t> </a:t>
            </a:r>
            <a:r>
              <a:rPr lang="en-IN" sz="1200" dirty="0" err="1"/>
              <a:t>settings.put</a:t>
            </a:r>
            <a:r>
              <a:rPr lang="en-IN" sz="1200" dirty="0"/>
              <a:t>("hibernate.connection.url", "</a:t>
            </a:r>
            <a:r>
              <a:rPr lang="en-IN" sz="1200" dirty="0" err="1"/>
              <a:t>jdbc:mysql</a:t>
            </a:r>
            <a:r>
              <a:rPr lang="en-IN" sz="1200" dirty="0"/>
              <a:t>://localhost:3306/</a:t>
            </a:r>
            <a:r>
              <a:rPr lang="en-IN" sz="1200" dirty="0" err="1"/>
              <a:t>hibernatedb?useSSL</a:t>
            </a:r>
            <a:r>
              <a:rPr lang="en-IN" sz="1200" dirty="0"/>
              <a:t>=false");</a:t>
            </a:r>
          </a:p>
          <a:p>
            <a:r>
              <a:rPr lang="en-IN" sz="1200" dirty="0"/>
              <a:t>  </a:t>
            </a:r>
            <a:r>
              <a:rPr lang="en-IN" sz="1200" dirty="0" err="1"/>
              <a:t>settings.put</a:t>
            </a:r>
            <a:r>
              <a:rPr lang="en-IN" sz="1200" dirty="0"/>
              <a:t>("</a:t>
            </a:r>
            <a:r>
              <a:rPr lang="en-IN" sz="1200" dirty="0" err="1"/>
              <a:t>hibernate.connection.username</a:t>
            </a:r>
            <a:r>
              <a:rPr lang="en-IN" sz="1200" dirty="0"/>
              <a:t>", "root");</a:t>
            </a:r>
          </a:p>
          <a:p>
            <a:r>
              <a:rPr lang="en-IN" sz="1200" dirty="0"/>
              <a:t>  </a:t>
            </a:r>
            <a:r>
              <a:rPr lang="en-IN" sz="1200" dirty="0" err="1"/>
              <a:t>settings.put</a:t>
            </a:r>
            <a:r>
              <a:rPr lang="en-IN" sz="1200" dirty="0"/>
              <a:t>("</a:t>
            </a:r>
            <a:r>
              <a:rPr lang="en-IN" sz="1200" dirty="0" err="1"/>
              <a:t>hibernate.connection.password</a:t>
            </a:r>
            <a:r>
              <a:rPr lang="en-IN" sz="1200" dirty="0"/>
              <a:t>", "root");</a:t>
            </a:r>
          </a:p>
          <a:p>
            <a:r>
              <a:rPr lang="en-IN" sz="1200" dirty="0"/>
              <a:t>   </a:t>
            </a:r>
            <a:r>
              <a:rPr lang="en-IN" sz="1200" dirty="0" err="1"/>
              <a:t>settings.put</a:t>
            </a:r>
            <a:r>
              <a:rPr lang="en-IN" sz="1200" dirty="0"/>
              <a:t>("</a:t>
            </a:r>
            <a:r>
              <a:rPr lang="en-IN" sz="1200" dirty="0" err="1"/>
              <a:t>hibernate.show_sql</a:t>
            </a:r>
            <a:r>
              <a:rPr lang="en-IN" sz="1200" dirty="0"/>
              <a:t>", "true");</a:t>
            </a:r>
          </a:p>
          <a:p>
            <a:r>
              <a:rPr lang="en-IN" sz="1200" dirty="0"/>
              <a:t>  </a:t>
            </a:r>
            <a:r>
              <a:rPr lang="en-IN" sz="1200" dirty="0" err="1"/>
              <a:t>settings.put</a:t>
            </a:r>
            <a:r>
              <a:rPr lang="en-IN" sz="1200" dirty="0"/>
              <a:t>("hibernate.hbm2ddl.auto", "update");</a:t>
            </a:r>
          </a:p>
        </p:txBody>
      </p:sp>
      <p:sp>
        <p:nvSpPr>
          <p:cNvPr id="8" name="Rectangle 7">
            <a:extLst>
              <a:ext uri="{FF2B5EF4-FFF2-40B4-BE49-F238E27FC236}">
                <a16:creationId xmlns:a16="http://schemas.microsoft.com/office/drawing/2014/main" id="{D48CC54F-5A72-4E4E-99C6-D8DAB1BF571C}"/>
              </a:ext>
            </a:extLst>
          </p:cNvPr>
          <p:cNvSpPr/>
          <p:nvPr/>
        </p:nvSpPr>
        <p:spPr>
          <a:xfrm>
            <a:off x="4876800" y="990600"/>
            <a:ext cx="4191000" cy="5632311"/>
          </a:xfrm>
          <a:prstGeom prst="rect">
            <a:avLst/>
          </a:prstGeom>
        </p:spPr>
        <p:txBody>
          <a:bodyPr wrap="square">
            <a:spAutoFit/>
          </a:bodyPr>
          <a:lstStyle/>
          <a:p>
            <a:r>
              <a:rPr lang="en-IN" sz="1200" dirty="0"/>
              <a:t>	     </a:t>
            </a:r>
            <a:r>
              <a:rPr lang="en-IN" sz="1200" dirty="0" err="1"/>
              <a:t>settings.put</a:t>
            </a:r>
            <a:r>
              <a:rPr lang="en-IN" sz="1200" dirty="0"/>
              <a:t>("hibernate.dialect","org.hibernate.dialect.MySQL5Dialect");</a:t>
            </a:r>
          </a:p>
          <a:p>
            <a:r>
              <a:rPr lang="en-IN" sz="1200" dirty="0"/>
              <a:t>       </a:t>
            </a:r>
            <a:r>
              <a:rPr lang="en-IN" sz="1200" dirty="0" err="1"/>
              <a:t>registryBuilder.applySettings</a:t>
            </a:r>
            <a:r>
              <a:rPr lang="en-IN" sz="1200" dirty="0"/>
              <a:t>(settings);</a:t>
            </a:r>
          </a:p>
          <a:p>
            <a:r>
              <a:rPr lang="en-IN" sz="1200" dirty="0"/>
              <a:t>	        registry = </a:t>
            </a:r>
            <a:r>
              <a:rPr lang="en-IN" sz="1200" dirty="0" err="1"/>
              <a:t>registryBuilder.build</a:t>
            </a:r>
            <a:r>
              <a:rPr lang="en-IN" sz="1200" dirty="0"/>
              <a:t>();</a:t>
            </a:r>
          </a:p>
          <a:p>
            <a:endParaRPr lang="en-IN" sz="1200" dirty="0"/>
          </a:p>
          <a:p>
            <a:r>
              <a:rPr lang="en-IN" sz="1200" dirty="0"/>
              <a:t>    </a:t>
            </a:r>
            <a:r>
              <a:rPr lang="en-IN" sz="1200" dirty="0" err="1"/>
              <a:t>MetadataSources</a:t>
            </a:r>
            <a:r>
              <a:rPr lang="en-IN" sz="1200" dirty="0"/>
              <a:t> sources = new </a:t>
            </a:r>
            <a:r>
              <a:rPr lang="en-IN" sz="1200" dirty="0" err="1"/>
              <a:t>MetadataSources</a:t>
            </a:r>
            <a:r>
              <a:rPr lang="en-IN" sz="1200" dirty="0"/>
              <a:t>(registry)</a:t>
            </a:r>
          </a:p>
          <a:p>
            <a:r>
              <a:rPr lang="en-IN" sz="1200" dirty="0"/>
              <a:t>           .</a:t>
            </a:r>
            <a:r>
              <a:rPr lang="en-IN" sz="1200" dirty="0" err="1"/>
              <a:t>addAnnotatedClass</a:t>
            </a:r>
            <a:r>
              <a:rPr lang="en-IN" sz="1200" dirty="0"/>
              <a:t>(</a:t>
            </a:r>
            <a:r>
              <a:rPr lang="en-IN" sz="1200" dirty="0" err="1"/>
              <a:t>Customer.class</a:t>
            </a:r>
            <a:r>
              <a:rPr lang="en-IN" sz="1200" dirty="0"/>
              <a:t>);</a:t>
            </a:r>
          </a:p>
          <a:p>
            <a:r>
              <a:rPr lang="en-IN" sz="1200" dirty="0"/>
              <a:t>        Metadata </a:t>
            </a:r>
            <a:r>
              <a:rPr lang="en-IN" sz="1200" dirty="0" err="1"/>
              <a:t>metadata</a:t>
            </a:r>
            <a:r>
              <a:rPr lang="en-IN" sz="1200" dirty="0"/>
              <a:t> = </a:t>
            </a:r>
            <a:r>
              <a:rPr lang="en-IN" sz="1200" dirty="0" err="1"/>
              <a:t>sources.getMetadataBuilder</a:t>
            </a:r>
            <a:r>
              <a:rPr lang="en-IN" sz="1200" dirty="0"/>
              <a:t>().build();</a:t>
            </a:r>
          </a:p>
          <a:p>
            <a:endParaRPr lang="en-IN" sz="1200" dirty="0"/>
          </a:p>
          <a:p>
            <a:r>
              <a:rPr lang="en-IN" sz="1200" dirty="0"/>
              <a:t>        </a:t>
            </a:r>
            <a:r>
              <a:rPr lang="en-IN" sz="1200" dirty="0" err="1"/>
              <a:t>sessionFactory</a:t>
            </a:r>
            <a:r>
              <a:rPr lang="en-IN" sz="1200" dirty="0"/>
              <a:t> = </a:t>
            </a:r>
            <a:r>
              <a:rPr lang="en-IN" sz="1200" dirty="0" err="1"/>
              <a:t>metadata.getSessionFactoryBuilder</a:t>
            </a:r>
            <a:r>
              <a:rPr lang="en-IN" sz="1200" dirty="0"/>
              <a:t>().build();</a:t>
            </a:r>
          </a:p>
          <a:p>
            <a:r>
              <a:rPr lang="en-IN" sz="1200" dirty="0"/>
              <a:t>	      } catch (Exception e) {</a:t>
            </a:r>
          </a:p>
          <a:p>
            <a:r>
              <a:rPr lang="en-IN" sz="1200" dirty="0"/>
              <a:t>        </a:t>
            </a:r>
            <a:r>
              <a:rPr lang="en-IN" sz="1200" dirty="0" err="1"/>
              <a:t>System.out.println</a:t>
            </a:r>
            <a:r>
              <a:rPr lang="en-IN" sz="1200" dirty="0"/>
              <a:t>("</a:t>
            </a:r>
            <a:r>
              <a:rPr lang="en-IN" sz="1200" dirty="0" err="1"/>
              <a:t>SessionFactory</a:t>
            </a:r>
            <a:r>
              <a:rPr lang="en-IN" sz="1200" dirty="0"/>
              <a:t> creation failed");</a:t>
            </a:r>
          </a:p>
          <a:p>
            <a:r>
              <a:rPr lang="en-IN" sz="1200" dirty="0"/>
              <a:t>	        if (registry != null) {</a:t>
            </a:r>
          </a:p>
          <a:p>
            <a:r>
              <a:rPr lang="en-IN" sz="1200" dirty="0"/>
              <a:t>	          </a:t>
            </a:r>
            <a:r>
              <a:rPr lang="en-IN" sz="1200" dirty="0" err="1"/>
              <a:t>StandardServiceRegistryBuilder.destroy</a:t>
            </a:r>
            <a:r>
              <a:rPr lang="en-IN" sz="1200" dirty="0"/>
              <a:t>(registry);</a:t>
            </a:r>
          </a:p>
          <a:p>
            <a:r>
              <a:rPr lang="en-IN" sz="1200" dirty="0"/>
              <a:t>	        }</a:t>
            </a:r>
          </a:p>
          <a:p>
            <a:r>
              <a:rPr lang="en-IN" sz="1200" dirty="0"/>
              <a:t>	      }</a:t>
            </a:r>
          </a:p>
          <a:p>
            <a:r>
              <a:rPr lang="en-IN" sz="1200" dirty="0"/>
              <a:t>	    }</a:t>
            </a:r>
          </a:p>
          <a:p>
            <a:r>
              <a:rPr lang="en-IN" sz="1200" dirty="0"/>
              <a:t>	    return </a:t>
            </a:r>
            <a:r>
              <a:rPr lang="en-IN" sz="1200" dirty="0" err="1"/>
              <a:t>sessionFactory</a:t>
            </a:r>
            <a:r>
              <a:rPr lang="en-IN" sz="1200" dirty="0"/>
              <a:t>;</a:t>
            </a:r>
          </a:p>
          <a:p>
            <a:r>
              <a:rPr lang="en-IN" sz="1200" dirty="0"/>
              <a:t>	  }</a:t>
            </a:r>
          </a:p>
          <a:p>
            <a:endParaRPr lang="en-IN" sz="1200" dirty="0"/>
          </a:p>
          <a:p>
            <a:r>
              <a:rPr lang="en-IN" sz="1200" dirty="0"/>
              <a:t>	  public static void shutdown() {</a:t>
            </a:r>
          </a:p>
          <a:p>
            <a:r>
              <a:rPr lang="en-IN" sz="1200" dirty="0"/>
              <a:t>	    if (registry != null) {</a:t>
            </a:r>
          </a:p>
          <a:p>
            <a:r>
              <a:rPr lang="en-IN" sz="1200" dirty="0"/>
              <a:t>	      </a:t>
            </a:r>
            <a:r>
              <a:rPr lang="en-IN" sz="1200" dirty="0" err="1"/>
              <a:t>StandardServiceRegistryBuilder.destroy</a:t>
            </a:r>
            <a:r>
              <a:rPr lang="en-IN" sz="1200" dirty="0"/>
              <a:t>(registry);</a:t>
            </a:r>
          </a:p>
          <a:p>
            <a:r>
              <a:rPr lang="en-IN" sz="1200" dirty="0"/>
              <a:t>	    }</a:t>
            </a:r>
          </a:p>
          <a:p>
            <a:r>
              <a:rPr lang="en-IN" sz="1200" dirty="0"/>
              <a:t>	  }</a:t>
            </a:r>
          </a:p>
          <a:p>
            <a:r>
              <a:rPr lang="en-IN" sz="1200" dirty="0"/>
              <a:t>	}</a:t>
            </a:r>
          </a:p>
        </p:txBody>
      </p:sp>
    </p:spTree>
    <p:extLst>
      <p:ext uri="{BB962C8B-B14F-4D97-AF65-F5344CB8AC3E}">
        <p14:creationId xmlns:p14="http://schemas.microsoft.com/office/powerpoint/2010/main" val="4272796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Object State Cont..</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000" b="0" dirty="0"/>
              <a:t>An object which is not defined with session is called Transient Object State.</a:t>
            </a:r>
          </a:p>
          <a:p>
            <a:pPr>
              <a:buFont typeface="Wingdings" panose="05000000000000000000" pitchFamily="2" charset="2"/>
              <a:buChar char="q"/>
            </a:pPr>
            <a:r>
              <a:rPr lang="en-US" sz="2000" b="0" dirty="0"/>
              <a:t>No Any Row defined in database is Transient Object State	</a:t>
            </a:r>
          </a:p>
          <a:p>
            <a:pPr>
              <a:buFont typeface="Wingdings" panose="05000000000000000000" pitchFamily="2" charset="2"/>
              <a:buChar char="q"/>
            </a:pPr>
            <a:r>
              <a:rPr lang="en-US" sz="2000" b="0" dirty="0"/>
              <a:t>It is Garbage Collector No Other Object Refer To It.</a:t>
            </a:r>
          </a:p>
          <a:p>
            <a:pPr>
              <a:buFont typeface="Wingdings" panose="05000000000000000000" pitchFamily="2" charset="2"/>
              <a:buChar char="q"/>
            </a:pPr>
            <a:r>
              <a:rPr lang="en-US" sz="2000" b="0" dirty="0"/>
              <a:t>It is created with new() Operator.</a:t>
            </a:r>
          </a:p>
          <a:p>
            <a:pPr>
              <a:buFont typeface="Wingdings" panose="05000000000000000000" pitchFamily="2" charset="2"/>
              <a:buChar char="q"/>
            </a:pPr>
            <a:r>
              <a:rPr lang="en-US" sz="2000" b="0" dirty="0"/>
              <a:t>When Object defined in Transient Object State there is no defined any identifier.</a:t>
            </a:r>
          </a:p>
          <a:p>
            <a:pPr marL="0" indent="0">
              <a:buNone/>
            </a:pPr>
            <a:r>
              <a:rPr lang="en-US" sz="2000" b="0" dirty="0"/>
              <a:t>	Example:</a:t>
            </a:r>
          </a:p>
          <a:p>
            <a:pPr marL="0" indent="0">
              <a:buNone/>
            </a:pPr>
            <a:r>
              <a:rPr lang="en-US" sz="2000" b="0" dirty="0"/>
              <a:t>		Customer </a:t>
            </a:r>
            <a:r>
              <a:rPr lang="en-US" sz="2000" b="0" dirty="0" err="1"/>
              <a:t>cst</a:t>
            </a:r>
            <a:r>
              <a:rPr lang="en-US" sz="2000" b="0" dirty="0"/>
              <a:t> = new Customer();</a:t>
            </a:r>
          </a:p>
          <a:p>
            <a:pPr marL="0" indent="0">
              <a:buNone/>
            </a:pPr>
            <a:r>
              <a:rPr lang="en-US" sz="2000" b="0" dirty="0"/>
              <a:t>		</a:t>
            </a:r>
            <a:r>
              <a:rPr lang="en-US" sz="2000" b="0" dirty="0" err="1"/>
              <a:t>cst.setName</a:t>
            </a:r>
            <a:r>
              <a:rPr lang="en-US" sz="2000" b="0" dirty="0"/>
              <a:t>(“Daniel Diaz");</a:t>
            </a:r>
          </a:p>
          <a:p>
            <a:pPr marL="0" indent="0">
              <a:buNone/>
            </a:pPr>
            <a:r>
              <a:rPr lang="en-US" sz="2000" b="0" dirty="0"/>
              <a:t>		// the object </a:t>
            </a:r>
            <a:r>
              <a:rPr lang="en-US" sz="2000" b="0" dirty="0" err="1"/>
              <a:t>cst</a:t>
            </a:r>
            <a:r>
              <a:rPr lang="en-US" sz="2000" b="0" dirty="0"/>
              <a:t> is in a transient state</a:t>
            </a:r>
          </a:p>
        </p:txBody>
      </p:sp>
    </p:spTree>
    <p:extLst>
      <p:ext uri="{BB962C8B-B14F-4D97-AF65-F5344CB8AC3E}">
        <p14:creationId xmlns:p14="http://schemas.microsoft.com/office/powerpoint/2010/main" val="16371016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OIR Mappings</a:t>
            </a: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a:bodyPr>
          <a:lstStyle/>
          <a:p>
            <a:pPr marL="0" indent="0">
              <a:buNone/>
            </a:pPr>
            <a:r>
              <a:rPr lang="en-US" b="0" dirty="0"/>
              <a:t>So far, we learned about how to write our first hibernate application, there are two approach we have used for that</a:t>
            </a:r>
          </a:p>
          <a:p>
            <a:pPr marL="0" indent="0" fontAlgn="base">
              <a:buNone/>
            </a:pPr>
            <a:r>
              <a:rPr lang="en-US" b="0" dirty="0"/>
              <a:t>Using Annotation for Model Class Object Mapping </a:t>
            </a:r>
          </a:p>
          <a:p>
            <a:pPr marL="0" indent="0" fontAlgn="base">
              <a:buNone/>
            </a:pPr>
            <a:r>
              <a:rPr lang="en-US" b="0" dirty="0"/>
              <a:t>Another way Using Hibernate O/R Mapping file(.hbm.xml) for Model Class Object Mapping.</a:t>
            </a:r>
          </a:p>
          <a:p>
            <a:pPr lvl="1"/>
            <a:r>
              <a:rPr lang="en-US" dirty="0"/>
              <a:t>&lt;?xml version=”1.0″?&gt;</a:t>
            </a:r>
            <a:br>
              <a:rPr lang="en-US" dirty="0"/>
            </a:br>
            <a:r>
              <a:rPr lang="en-US" dirty="0"/>
              <a:t>&lt;!DOCTYPE hibernate-mapping PUBLIC</a:t>
            </a:r>
            <a:br>
              <a:rPr lang="en-US" dirty="0"/>
            </a:br>
            <a:r>
              <a:rPr lang="en-US" dirty="0"/>
              <a:t>“-//Hibernate/Hibernate Mapping DTD 3.0//EN”</a:t>
            </a:r>
            <a:br>
              <a:rPr lang="en-US" dirty="0"/>
            </a:br>
            <a:r>
              <a:rPr lang="en-US" dirty="0"/>
              <a:t>“http://hibernate.sourceforge.net/hibernate-mapping-3.0.dtd”&gt;</a:t>
            </a:r>
          </a:p>
          <a:p>
            <a:pPr marL="457200" lvl="1" indent="0">
              <a:buNone/>
            </a:pPr>
            <a:endParaRPr lang="en-US" dirty="0"/>
          </a:p>
          <a:p>
            <a:pPr marL="0" indent="0" fontAlgn="base">
              <a:buNone/>
            </a:pPr>
            <a:r>
              <a:rPr lang="en-US" b="0" dirty="0"/>
              <a:t>	&lt;hibernate-mapping&gt;</a:t>
            </a:r>
            <a:br>
              <a:rPr lang="en-US" b="0" dirty="0"/>
            </a:br>
            <a:r>
              <a:rPr lang="en-US" b="0" dirty="0"/>
              <a:t>  &lt;class name=”</a:t>
            </a:r>
            <a:r>
              <a:rPr lang="en-US" b="0" dirty="0" err="1"/>
              <a:t>com.test.hibernate.model.UserDetails</a:t>
            </a:r>
            <a:r>
              <a:rPr lang="en-US" b="0" dirty="0"/>
              <a:t>” table=”</a:t>
            </a:r>
            <a:r>
              <a:rPr lang="en-US" b="0" dirty="0" err="1"/>
              <a:t>UserDetails</a:t>
            </a:r>
            <a:r>
              <a:rPr lang="en-US" b="0" dirty="0"/>
              <a:t>”&gt;</a:t>
            </a:r>
            <a:br>
              <a:rPr lang="en-US" b="0" dirty="0"/>
            </a:br>
            <a:r>
              <a:rPr lang="en-US" b="0" dirty="0"/>
              <a:t>       &lt;id name=”</a:t>
            </a:r>
            <a:r>
              <a:rPr lang="en-US" b="0" dirty="0" err="1"/>
              <a:t>userId</a:t>
            </a:r>
            <a:r>
              <a:rPr lang="en-US" b="0" dirty="0"/>
              <a:t>” type=”long” column=”ID” &gt;</a:t>
            </a:r>
            <a:br>
              <a:rPr lang="en-US" b="0" dirty="0"/>
            </a:br>
            <a:r>
              <a:rPr lang="en-US" b="0" dirty="0"/>
              <a:t>            &lt;generator class=”assigned”/&gt;</a:t>
            </a:r>
            <a:br>
              <a:rPr lang="en-US" b="0" dirty="0"/>
            </a:br>
            <a:r>
              <a:rPr lang="en-US" b="0" dirty="0"/>
              <a:t>     &lt;/id&gt;</a:t>
            </a:r>
          </a:p>
          <a:p>
            <a:pPr marL="0" indent="0" fontAlgn="base">
              <a:buNone/>
            </a:pPr>
            <a:endParaRPr lang="en-US" b="0" dirty="0"/>
          </a:p>
          <a:p>
            <a:pPr marL="0" indent="0" fontAlgn="base">
              <a:buNone/>
            </a:pPr>
            <a:r>
              <a:rPr lang="en-US" b="0" dirty="0"/>
              <a:t>    &lt;property name=”</a:t>
            </a:r>
            <a:r>
              <a:rPr lang="en-US" b="0" dirty="0" err="1"/>
              <a:t>userName</a:t>
            </a:r>
            <a:r>
              <a:rPr lang="en-US" b="0" dirty="0"/>
              <a:t>”&gt;</a:t>
            </a:r>
            <a:br>
              <a:rPr lang="en-US" b="0" dirty="0"/>
            </a:br>
            <a:r>
              <a:rPr lang="en-US" b="0" dirty="0"/>
              <a:t>         &lt;column name=”</a:t>
            </a:r>
            <a:r>
              <a:rPr lang="en-US" b="0" dirty="0" err="1"/>
              <a:t>UserName</a:t>
            </a:r>
            <a:r>
              <a:rPr lang="en-US" b="0" dirty="0"/>
              <a:t>” /&gt;</a:t>
            </a:r>
            <a:br>
              <a:rPr lang="en-US" b="0" dirty="0"/>
            </a:br>
            <a:r>
              <a:rPr lang="en-US" b="0" dirty="0"/>
              <a:t>    &lt;/property&gt;</a:t>
            </a:r>
            <a:br>
              <a:rPr lang="en-US" b="0" dirty="0"/>
            </a:br>
            <a:r>
              <a:rPr lang="en-US" b="0" dirty="0"/>
              <a:t>    &lt;/class&gt;</a:t>
            </a:r>
            <a:br>
              <a:rPr lang="en-US" b="0" dirty="0"/>
            </a:br>
            <a:r>
              <a:rPr lang="en-US" b="0" dirty="0"/>
              <a:t>&lt;/hibernate-mapping&gt;</a:t>
            </a:r>
          </a:p>
          <a:p>
            <a:pPr marL="457200" lvl="1" indent="0">
              <a:buNone/>
            </a:pPr>
            <a:endParaRPr lang="en-US" dirty="0"/>
          </a:p>
        </p:txBody>
      </p:sp>
    </p:spTree>
    <p:extLst>
      <p:ext uri="{BB962C8B-B14F-4D97-AF65-F5344CB8AC3E}">
        <p14:creationId xmlns:p14="http://schemas.microsoft.com/office/powerpoint/2010/main" val="1330767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7218-DFCE-4D3B-8907-7B0701C1E94B}"/>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77FC8802-FA82-4005-B5A7-39035DA20144}"/>
              </a:ext>
            </a:extLst>
          </p:cNvPr>
          <p:cNvSpPr>
            <a:spLocks noGrp="1"/>
          </p:cNvSpPr>
          <p:nvPr>
            <p:ph idx="1"/>
          </p:nvPr>
        </p:nvSpPr>
        <p:spPr/>
        <p:txBody>
          <a:bodyPr>
            <a:normAutofit/>
          </a:bodyPr>
          <a:lstStyle/>
          <a:p>
            <a:pPr marL="0" indent="0">
              <a:buNone/>
            </a:pPr>
            <a:r>
              <a:rPr lang="en-US" sz="1800" dirty="0"/>
              <a:t>In this Module, we have learnt the following:</a:t>
            </a:r>
            <a:endParaRPr lang="en-IN" sz="1800" dirty="0"/>
          </a:p>
          <a:p>
            <a:pPr>
              <a:buFont typeface="Wingdings" panose="05000000000000000000" pitchFamily="2" charset="2"/>
              <a:buChar char="ü"/>
            </a:pPr>
            <a:r>
              <a:rPr lang="en-IN" sz="1800" b="0" dirty="0"/>
              <a:t>What is Mapping</a:t>
            </a:r>
          </a:p>
          <a:p>
            <a:pPr>
              <a:buFont typeface="Wingdings" panose="05000000000000000000" pitchFamily="2" charset="2"/>
              <a:buChar char="ü"/>
            </a:pPr>
            <a:r>
              <a:rPr lang="en-IN" sz="1800" b="0" dirty="0"/>
              <a:t>Persistent Class</a:t>
            </a:r>
          </a:p>
          <a:p>
            <a:pPr>
              <a:buFont typeface="Wingdings" panose="05000000000000000000" pitchFamily="2" charset="2"/>
              <a:buChar char="ü"/>
            </a:pPr>
            <a:r>
              <a:rPr lang="en-IN" sz="1800" b="0" dirty="0"/>
              <a:t>Mapping Files</a:t>
            </a:r>
          </a:p>
          <a:p>
            <a:pPr>
              <a:buFont typeface="Wingdings" panose="05000000000000000000" pitchFamily="2" charset="2"/>
              <a:buChar char="ü"/>
            </a:pPr>
            <a:r>
              <a:rPr lang="en-IN" sz="1800" b="0" dirty="0"/>
              <a:t>Mapping Types</a:t>
            </a:r>
          </a:p>
          <a:p>
            <a:pPr>
              <a:buFont typeface="Wingdings" panose="05000000000000000000" pitchFamily="2" charset="2"/>
              <a:buChar char="ü"/>
            </a:pPr>
            <a:r>
              <a:rPr lang="en-IN" sz="1800" b="0" dirty="0"/>
              <a:t>OIR Mappings</a:t>
            </a:r>
          </a:p>
          <a:p>
            <a:pPr marL="0" indent="0">
              <a:buNone/>
            </a:pPr>
            <a:endParaRPr lang="en-IN" sz="1800" dirty="0"/>
          </a:p>
        </p:txBody>
      </p:sp>
    </p:spTree>
    <p:extLst>
      <p:ext uri="{BB962C8B-B14F-4D97-AF65-F5344CB8AC3E}">
        <p14:creationId xmlns:p14="http://schemas.microsoft.com/office/powerpoint/2010/main" val="21716244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01689F3-678C-4040-AABE-2F30FB318DF6}" type="slidenum">
              <a:rPr lang="en-US" smtClean="0"/>
              <a:pPr/>
              <a:t>83</a:t>
            </a:fld>
            <a:endParaRPr lang="en-US"/>
          </a:p>
        </p:txBody>
      </p:sp>
      <p:pic>
        <p:nvPicPr>
          <p:cNvPr id="4" name="Content Placeholder 3" descr="Arrow -1.png">
            <a:extLst>
              <a:ext uri="{FF2B5EF4-FFF2-40B4-BE49-F238E27FC236}">
                <a16:creationId xmlns:a16="http://schemas.microsoft.com/office/drawing/2014/main" id="{58BD4855-FA49-46B5-AC3E-8FB964530E2C}"/>
              </a:ext>
            </a:extLst>
          </p:cNvPr>
          <p:cNvPicPr>
            <a:picLocks noChangeAspect="1"/>
          </p:cNvPicPr>
          <p:nvPr/>
        </p:nvPicPr>
        <p:blipFill>
          <a:blip r:embed="rId3" cstate="screen"/>
          <a:srcRect/>
          <a:stretch>
            <a:fillRect/>
          </a:stretch>
        </p:blipFill>
        <p:spPr bwMode="auto">
          <a:xfrm>
            <a:off x="1524000" y="1295401"/>
            <a:ext cx="556974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14BB453-6093-4031-B451-A226BA83827D}"/>
              </a:ext>
            </a:extLst>
          </p:cNvPr>
          <p:cNvSpPr txBox="1">
            <a:spLocks/>
          </p:cNvSpPr>
          <p:nvPr/>
        </p:nvSpPr>
        <p:spPr>
          <a:xfrm>
            <a:off x="2438400" y="2590800"/>
            <a:ext cx="3886200" cy="1143000"/>
          </a:xfrm>
          <a:prstGeom prst="rect">
            <a:avLst/>
          </a:prstGeom>
        </p:spPr>
        <p:txBody>
          <a:bodyPr vert="horz" lIns="91440" tIns="45720" rIns="91440" bIns="45720" rtlCol="0" anchor="ctr">
            <a:normAutofit/>
          </a:bodyPr>
          <a:lstStyle/>
          <a:p>
            <a:pPr algn="ctr">
              <a:spcBef>
                <a:spcPct val="0"/>
              </a:spcBef>
              <a:defRPr/>
            </a:pPr>
            <a:r>
              <a:rPr lang="en-US" sz="4400" dirty="0">
                <a:solidFill>
                  <a:srgbClr val="FFFFFF"/>
                </a:solidFill>
                <a:effectLst>
                  <a:outerShdw blurRad="38100" dist="38100" dir="2700000" algn="tl">
                    <a:srgbClr val="000000">
                      <a:alpha val="43137"/>
                    </a:srgbClr>
                  </a:outerShdw>
                </a:effectLst>
                <a:latin typeface="Calibri"/>
              </a:rPr>
              <a:t>Thank You </a:t>
            </a:r>
          </a:p>
        </p:txBody>
      </p:sp>
    </p:spTree>
    <p:extLst>
      <p:ext uri="{BB962C8B-B14F-4D97-AF65-F5344CB8AC3E}">
        <p14:creationId xmlns:p14="http://schemas.microsoft.com/office/powerpoint/2010/main" val="4038755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E43E08C3-46D5-48AE-8E9B-9E176D1C42CE}"/>
              </a:ext>
            </a:extLst>
          </p:cNvPr>
          <p:cNvSpPr/>
          <p:nvPr/>
        </p:nvSpPr>
        <p:spPr>
          <a:xfrm>
            <a:off x="30480" y="1087934"/>
            <a:ext cx="4770120" cy="5693866"/>
          </a:xfrm>
          <a:prstGeom prst="rect">
            <a:avLst/>
          </a:prstGeom>
        </p:spPr>
        <p:txBody>
          <a:bodyPr wrap="square">
            <a:spAutoFit/>
          </a:bodyPr>
          <a:lstStyle/>
          <a:p>
            <a:r>
              <a:rPr lang="en-IN" sz="1400" dirty="0"/>
              <a:t>CustomerSaveDemo.java file for starting the transaction through persistence class customer</a:t>
            </a:r>
          </a:p>
          <a:p>
            <a:endParaRPr lang="en-IN" sz="1400" dirty="0"/>
          </a:p>
          <a:p>
            <a:r>
              <a:rPr lang="en-IN" sz="1400" dirty="0"/>
              <a:t>package </a:t>
            </a:r>
            <a:r>
              <a:rPr lang="en-IN" sz="1400" dirty="0" err="1"/>
              <a:t>com.test</a:t>
            </a:r>
            <a:r>
              <a:rPr lang="en-IN" sz="1400" dirty="0"/>
              <a:t>;</a:t>
            </a:r>
          </a:p>
          <a:p>
            <a:r>
              <a:rPr lang="en-IN" sz="1400" dirty="0"/>
              <a:t>import </a:t>
            </a:r>
            <a:r>
              <a:rPr lang="en-IN" sz="1400" dirty="0" err="1"/>
              <a:t>java.util.Calendar</a:t>
            </a:r>
            <a:r>
              <a:rPr lang="en-IN" sz="1400" dirty="0"/>
              <a:t>;</a:t>
            </a:r>
          </a:p>
          <a:p>
            <a:r>
              <a:rPr lang="en-IN" sz="1400" dirty="0"/>
              <a:t>import </a:t>
            </a:r>
            <a:r>
              <a:rPr lang="en-IN" sz="1400" dirty="0" err="1"/>
              <a:t>org.hibernate.Session</a:t>
            </a:r>
            <a:r>
              <a:rPr lang="en-IN" sz="1400" dirty="0"/>
              <a:t>;</a:t>
            </a:r>
          </a:p>
          <a:p>
            <a:r>
              <a:rPr lang="en-IN" sz="1400" dirty="0"/>
              <a:t>import </a:t>
            </a:r>
            <a:r>
              <a:rPr lang="en-IN" sz="1400" dirty="0" err="1"/>
              <a:t>org.hibernate.Transaction</a:t>
            </a:r>
            <a:r>
              <a:rPr lang="en-IN" sz="1400" dirty="0"/>
              <a:t>;</a:t>
            </a:r>
          </a:p>
          <a:p>
            <a:r>
              <a:rPr lang="en-IN" sz="1400" dirty="0"/>
              <a:t>import </a:t>
            </a:r>
            <a:r>
              <a:rPr lang="en-IN" sz="1400" dirty="0" err="1"/>
              <a:t>com.test.entity.Customer</a:t>
            </a:r>
            <a:r>
              <a:rPr lang="en-IN" sz="1400" dirty="0"/>
              <a:t>;</a:t>
            </a:r>
          </a:p>
          <a:p>
            <a:r>
              <a:rPr lang="en-IN" sz="1400" dirty="0"/>
              <a:t>public class </a:t>
            </a:r>
            <a:r>
              <a:rPr lang="en-IN" sz="1400" dirty="0" err="1"/>
              <a:t>CustomerSaveDemo</a:t>
            </a:r>
            <a:r>
              <a:rPr lang="en-IN" sz="1400" dirty="0"/>
              <a:t> {</a:t>
            </a:r>
          </a:p>
          <a:p>
            <a:r>
              <a:rPr lang="en-IN" sz="1400" dirty="0"/>
              <a:t>	public static void main(String[] </a:t>
            </a:r>
            <a:r>
              <a:rPr lang="en-IN" sz="1400" dirty="0" err="1"/>
              <a:t>args</a:t>
            </a:r>
            <a:r>
              <a:rPr lang="en-IN" sz="1400" dirty="0"/>
              <a:t>) {</a:t>
            </a:r>
          </a:p>
          <a:p>
            <a:r>
              <a:rPr lang="en-IN" sz="1400" dirty="0"/>
              <a:t>		// TODO Auto-generated method stub</a:t>
            </a:r>
          </a:p>
          <a:p>
            <a:r>
              <a:rPr lang="en-IN" sz="1400" dirty="0"/>
              <a:t>		Session </a:t>
            </a:r>
            <a:r>
              <a:rPr lang="en-IN" sz="1400" dirty="0" err="1"/>
              <a:t>session</a:t>
            </a:r>
            <a:r>
              <a:rPr lang="en-IN" sz="1400" dirty="0"/>
              <a:t> = null;</a:t>
            </a:r>
          </a:p>
          <a:p>
            <a:r>
              <a:rPr lang="en-IN" sz="1400" dirty="0"/>
              <a:t>	    Transaction </a:t>
            </a:r>
            <a:r>
              <a:rPr lang="en-IN" sz="1400" dirty="0" err="1"/>
              <a:t>transaction</a:t>
            </a:r>
            <a:r>
              <a:rPr lang="en-IN" sz="1400" dirty="0"/>
              <a:t> = null;</a:t>
            </a:r>
          </a:p>
          <a:p>
            <a:r>
              <a:rPr lang="en-IN" sz="1400" dirty="0"/>
              <a:t>	    try {</a:t>
            </a:r>
          </a:p>
          <a:p>
            <a:r>
              <a:rPr lang="en-IN" sz="1400" dirty="0"/>
              <a:t>	      session = </a:t>
            </a:r>
            <a:r>
              <a:rPr lang="en-IN" sz="1400" dirty="0" err="1"/>
              <a:t>HbUtil.getSessionFactory</a:t>
            </a:r>
            <a:r>
              <a:rPr lang="en-IN" sz="1400" dirty="0"/>
              <a:t>().</a:t>
            </a:r>
            <a:r>
              <a:rPr lang="en-IN" sz="1400" dirty="0" err="1"/>
              <a:t>openSession</a:t>
            </a:r>
            <a:r>
              <a:rPr lang="en-IN" sz="1400" dirty="0"/>
              <a:t>();</a:t>
            </a:r>
          </a:p>
          <a:p>
            <a:r>
              <a:rPr lang="en-IN" sz="1400" dirty="0"/>
              <a:t>	      transaction=</a:t>
            </a:r>
            <a:r>
              <a:rPr lang="en-IN" sz="1400" dirty="0" err="1"/>
              <a:t>session.getTransaction</a:t>
            </a:r>
            <a:r>
              <a:rPr lang="en-IN" sz="1400" dirty="0"/>
              <a:t>();</a:t>
            </a:r>
          </a:p>
          <a:p>
            <a:r>
              <a:rPr lang="en-IN" sz="1400" dirty="0"/>
              <a:t>	        	  if(!</a:t>
            </a:r>
            <a:r>
              <a:rPr lang="en-IN" sz="1400" dirty="0" err="1"/>
              <a:t>transaction.isActive</a:t>
            </a:r>
            <a:r>
              <a:rPr lang="en-IN" sz="1400" dirty="0"/>
              <a:t>()) </a:t>
            </a:r>
          </a:p>
          <a:p>
            <a:r>
              <a:rPr lang="en-IN" sz="1400" dirty="0"/>
              <a:t>	      </a:t>
            </a:r>
            <a:r>
              <a:rPr lang="en-IN" sz="1400" dirty="0" err="1"/>
              <a:t>transaction.begin</a:t>
            </a:r>
            <a:r>
              <a:rPr lang="en-IN" sz="1400" dirty="0"/>
              <a:t>();</a:t>
            </a:r>
          </a:p>
          <a:p>
            <a:r>
              <a:rPr lang="en-IN" sz="1400" dirty="0"/>
              <a:t>	      Customer </a:t>
            </a:r>
            <a:r>
              <a:rPr lang="en-IN" sz="1400" dirty="0" err="1"/>
              <a:t>customer</a:t>
            </a:r>
            <a:r>
              <a:rPr lang="en-IN" sz="1400" dirty="0"/>
              <a:t> = new Customer();</a:t>
            </a:r>
          </a:p>
          <a:p>
            <a:r>
              <a:rPr lang="en-IN" sz="1400" dirty="0"/>
              <a:t>	      </a:t>
            </a:r>
            <a:r>
              <a:rPr lang="en-IN" sz="1400" dirty="0" err="1"/>
              <a:t>customer.setId</a:t>
            </a:r>
            <a:r>
              <a:rPr lang="en-IN" sz="1400" dirty="0"/>
              <a:t>(17);</a:t>
            </a:r>
          </a:p>
          <a:p>
            <a:r>
              <a:rPr lang="en-IN" sz="1400" dirty="0"/>
              <a:t>	      </a:t>
            </a:r>
            <a:r>
              <a:rPr lang="en-IN" sz="1400" dirty="0" err="1"/>
              <a:t>customer.setFirstName</a:t>
            </a:r>
            <a:r>
              <a:rPr lang="en-IN" sz="1400" dirty="0"/>
              <a:t>("Nisha");</a:t>
            </a:r>
          </a:p>
          <a:p>
            <a:r>
              <a:rPr lang="en-IN" sz="1400" dirty="0"/>
              <a:t>	      </a:t>
            </a:r>
            <a:r>
              <a:rPr lang="en-IN" sz="1400" dirty="0" err="1"/>
              <a:t>customer.setLastName</a:t>
            </a:r>
            <a:r>
              <a:rPr lang="en-IN" sz="1400" dirty="0"/>
              <a:t>("Rastogi");</a:t>
            </a:r>
          </a:p>
          <a:p>
            <a:r>
              <a:rPr lang="en-IN" sz="1400" dirty="0"/>
              <a:t>	      </a:t>
            </a:r>
            <a:r>
              <a:rPr lang="en-IN" sz="1400" dirty="0" err="1"/>
              <a:t>customer.setEmail</a:t>
            </a:r>
            <a:r>
              <a:rPr lang="en-IN" sz="1400" dirty="0"/>
              <a:t>("rNisha@gmail.com");</a:t>
            </a:r>
          </a:p>
          <a:p>
            <a:r>
              <a:rPr lang="en-IN" sz="1400" dirty="0"/>
              <a:t>	      </a:t>
            </a:r>
            <a:r>
              <a:rPr lang="en-IN" sz="1400" dirty="0" err="1"/>
              <a:t>session.save</a:t>
            </a:r>
            <a:r>
              <a:rPr lang="en-IN" sz="1400" dirty="0"/>
              <a:t>(customer);	</a:t>
            </a:r>
          </a:p>
          <a:p>
            <a:r>
              <a:rPr lang="en-IN" sz="1400" dirty="0"/>
              <a:t>	</a:t>
            </a:r>
          </a:p>
        </p:txBody>
      </p:sp>
      <p:sp>
        <p:nvSpPr>
          <p:cNvPr id="8" name="Rectangle 7">
            <a:extLst>
              <a:ext uri="{FF2B5EF4-FFF2-40B4-BE49-F238E27FC236}">
                <a16:creationId xmlns:a16="http://schemas.microsoft.com/office/drawing/2014/main" id="{460B9352-33AD-4D63-A2A4-A01BCFF2C04D}"/>
              </a:ext>
            </a:extLst>
          </p:cNvPr>
          <p:cNvSpPr/>
          <p:nvPr/>
        </p:nvSpPr>
        <p:spPr>
          <a:xfrm>
            <a:off x="4800600" y="1295400"/>
            <a:ext cx="4572000" cy="3877985"/>
          </a:xfrm>
          <a:prstGeom prst="rect">
            <a:avLst/>
          </a:prstGeom>
        </p:spPr>
        <p:txBody>
          <a:bodyPr>
            <a:spAutoFit/>
          </a:bodyPr>
          <a:lstStyle/>
          <a:p>
            <a:r>
              <a:rPr lang="en-IN" sz="1600" dirty="0" err="1"/>
              <a:t>transaction.commit</a:t>
            </a:r>
            <a:r>
              <a:rPr lang="en-IN" sz="1600" dirty="0"/>
              <a:t>();</a:t>
            </a:r>
          </a:p>
          <a:p>
            <a:r>
              <a:rPr lang="en-IN" sz="1600" dirty="0"/>
              <a:t>	    } catch (Exception e) {</a:t>
            </a:r>
          </a:p>
          <a:p>
            <a:r>
              <a:rPr lang="en-IN" sz="1600" dirty="0"/>
              <a:t>	      if (transaction != null) {</a:t>
            </a:r>
          </a:p>
          <a:p>
            <a:r>
              <a:rPr lang="en-IN" sz="1600" dirty="0"/>
              <a:t>	        </a:t>
            </a:r>
            <a:r>
              <a:rPr lang="en-IN" sz="1600" dirty="0" err="1"/>
              <a:t>transaction.rollback</a:t>
            </a:r>
            <a:r>
              <a:rPr lang="en-IN" sz="1600" dirty="0"/>
              <a:t>();</a:t>
            </a:r>
          </a:p>
          <a:p>
            <a:r>
              <a:rPr lang="en-IN" sz="1600" dirty="0"/>
              <a:t>	      }</a:t>
            </a:r>
          </a:p>
          <a:p>
            <a:r>
              <a:rPr lang="en-IN" sz="1600" dirty="0"/>
              <a:t>	      </a:t>
            </a:r>
            <a:r>
              <a:rPr lang="en-IN" sz="1600" dirty="0" err="1"/>
              <a:t>e.printStackTrace</a:t>
            </a:r>
            <a:r>
              <a:rPr lang="en-IN" sz="1600" dirty="0"/>
              <a:t>();</a:t>
            </a:r>
          </a:p>
          <a:p>
            <a:r>
              <a:rPr lang="en-IN" sz="1600" dirty="0"/>
              <a:t>	    } finally {</a:t>
            </a:r>
          </a:p>
          <a:p>
            <a:r>
              <a:rPr lang="en-IN" sz="1600" dirty="0"/>
              <a:t>	      if (session != null) {</a:t>
            </a:r>
          </a:p>
          <a:p>
            <a:r>
              <a:rPr lang="en-IN" sz="1600" dirty="0"/>
              <a:t>	        </a:t>
            </a:r>
            <a:r>
              <a:rPr lang="en-IN" sz="1600" dirty="0" err="1"/>
              <a:t>session.close</a:t>
            </a:r>
            <a:r>
              <a:rPr lang="en-IN" sz="1600" dirty="0"/>
              <a:t>();</a:t>
            </a:r>
          </a:p>
          <a:p>
            <a:r>
              <a:rPr lang="en-IN" sz="1600" dirty="0"/>
              <a:t>	      }</a:t>
            </a:r>
          </a:p>
          <a:p>
            <a:r>
              <a:rPr lang="en-IN" sz="1600" dirty="0"/>
              <a:t>	    }</a:t>
            </a:r>
          </a:p>
          <a:p>
            <a:endParaRPr lang="en-IN" sz="1600" dirty="0"/>
          </a:p>
          <a:p>
            <a:r>
              <a:rPr lang="en-IN" sz="1600" dirty="0"/>
              <a:t>	    </a:t>
            </a:r>
            <a:r>
              <a:rPr lang="en-IN" sz="1600" dirty="0" err="1"/>
              <a:t>HbUtil.shutdown</a:t>
            </a:r>
            <a:r>
              <a:rPr lang="en-IN" sz="1600" dirty="0"/>
              <a:t>();</a:t>
            </a:r>
          </a:p>
          <a:p>
            <a:r>
              <a:rPr lang="en-IN" sz="1600" dirty="0"/>
              <a:t>	  }</a:t>
            </a:r>
          </a:p>
          <a:p>
            <a:r>
              <a:rPr lang="en-IN" sz="1600" dirty="0"/>
              <a:t>	}</a:t>
            </a:r>
          </a:p>
        </p:txBody>
      </p:sp>
    </p:spTree>
    <p:extLst>
      <p:ext uri="{BB962C8B-B14F-4D97-AF65-F5344CB8AC3E}">
        <p14:creationId xmlns:p14="http://schemas.microsoft.com/office/powerpoint/2010/main" val="3036674666"/>
      </p:ext>
    </p:extLst>
  </p:cSld>
  <p:clrMapOvr>
    <a:masterClrMapping/>
  </p:clrMapOvr>
</p:sld>
</file>

<file path=ppt/theme/theme1.xml><?xml version="1.0" encoding="utf-8"?>
<a:theme xmlns:a="http://schemas.openxmlformats.org/drawingml/2006/main" name="Theme1 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 SA Cloud &amp;  Virtualization</Template>
  <TotalTime>4283</TotalTime>
  <Words>10822</Words>
  <Application>Microsoft Office PowerPoint</Application>
  <PresentationFormat>On-screen Show (4:3)</PresentationFormat>
  <Paragraphs>1812</Paragraphs>
  <Slides>83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Consolas</vt:lpstr>
      <vt:lpstr>Wingdings</vt:lpstr>
      <vt:lpstr>Theme1 new</vt:lpstr>
      <vt:lpstr>Mapping</vt:lpstr>
      <vt:lpstr>Module Overview</vt:lpstr>
      <vt:lpstr>Mapping</vt:lpstr>
      <vt:lpstr> Persistent Class </vt:lpstr>
      <vt:lpstr>Demo: Persistent Cont..</vt:lpstr>
      <vt:lpstr>Demo: Persistent Cont..</vt:lpstr>
      <vt:lpstr>Demo: Persistent Cont..</vt:lpstr>
      <vt:lpstr>Demo: Persistent Cont..</vt:lpstr>
      <vt:lpstr>Demo: Persistent Cont..</vt:lpstr>
      <vt:lpstr>Demo: Persistent Cont..</vt:lpstr>
      <vt:lpstr>Mapping Files</vt:lpstr>
      <vt:lpstr>Mapping Files Cont..</vt:lpstr>
      <vt:lpstr>Demo: Mapping File Duration 10 min</vt:lpstr>
      <vt:lpstr>Demo: Mapping File Cont..</vt:lpstr>
      <vt:lpstr>Demo: Mapping File Cont..</vt:lpstr>
      <vt:lpstr>Demo: Mapping File Cont..</vt:lpstr>
      <vt:lpstr>Demo: Mapping File Cont..</vt:lpstr>
      <vt:lpstr>Demo: Mapping File Cont..</vt:lpstr>
      <vt:lpstr>One to One Mapping using Annotations</vt:lpstr>
      <vt:lpstr>Demo: Mapping Types One to One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Bidrectional One to Many and many to one Mapping  Example Duration 15 min</vt:lpstr>
      <vt:lpstr>Bidrectional One to Many and many to one Mapping  Example Duration 15 min</vt:lpstr>
      <vt:lpstr>Bidrectional One to Many and many to one Mapping  Example Duration 15 min</vt:lpstr>
      <vt:lpstr>Bidrectional One to Many and many to one Mapping  Example Duration 15 min</vt:lpstr>
      <vt:lpstr>One to Many and many to one Mapping  Example Duration 15 min</vt:lpstr>
      <vt:lpstr>One to Many and many to one Mapping  Example Duration 15 min</vt:lpstr>
      <vt:lpstr>Cont..</vt:lpstr>
      <vt:lpstr>Cont..</vt:lpstr>
      <vt:lpstr>Cont..</vt:lpstr>
      <vt:lpstr>Cont..</vt:lpstr>
      <vt:lpstr>Cont..</vt:lpstr>
      <vt:lpstr>Cont..</vt:lpstr>
      <vt:lpstr>Cont..</vt:lpstr>
      <vt:lpstr>Cont..</vt:lpstr>
      <vt:lpstr>Cont..</vt:lpstr>
      <vt:lpstr>Unidirectional VS Bidirectional</vt:lpstr>
      <vt:lpstr>Many to One Mapping in a Hibernate Application</vt:lpstr>
      <vt:lpstr>Many to One Mapping in a Hibernate Application Cont..</vt:lpstr>
      <vt:lpstr>Demo: ManyToOne / OneToMany Mapping ( Bidirectional ) Duration: 15 min</vt:lpstr>
      <vt:lpstr>Cont..</vt:lpstr>
      <vt:lpstr>Cont..</vt:lpstr>
      <vt:lpstr>Cont..</vt:lpstr>
      <vt:lpstr>Cont..</vt:lpstr>
      <vt:lpstr>Cont..</vt:lpstr>
      <vt:lpstr>Cont..</vt:lpstr>
      <vt:lpstr> MappedByProperty: </vt:lpstr>
      <vt:lpstr>Demo: Mapping Duration 10min</vt:lpstr>
      <vt:lpstr>Cont..</vt:lpstr>
      <vt:lpstr>Cont..</vt:lpstr>
      <vt:lpstr>Cont..</vt:lpstr>
      <vt:lpstr>Cont..</vt:lpstr>
      <vt:lpstr>Cont..</vt:lpstr>
      <vt:lpstr>Cont..</vt:lpstr>
      <vt:lpstr>Cont..</vt:lpstr>
      <vt:lpstr>Cont..</vt:lpstr>
      <vt:lpstr>Many to Many Mapping</vt:lpstr>
      <vt:lpstr>Demo: Many to Many mapping Duration: 15 min</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Hibernate Object State</vt:lpstr>
      <vt:lpstr>Hibernate Object State Cont..</vt:lpstr>
      <vt:lpstr> OIR Mappings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dc:title>
  <dc:creator>sme2</dc:creator>
  <cp:lastModifiedBy>manisha shah</cp:lastModifiedBy>
  <cp:revision>973</cp:revision>
  <dcterms:created xsi:type="dcterms:W3CDTF">2017-09-12T06:44:37Z</dcterms:created>
  <dcterms:modified xsi:type="dcterms:W3CDTF">2019-08-15T10:30:39Z</dcterms:modified>
</cp:coreProperties>
</file>